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8A25-C444-4EDC-9793-E68AF3951F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9F5ADD-F9DE-4745-A07F-9B94BE4F47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016039-8E6A-4C18-8CE8-5CC9701ED7C7}"/>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DF4EF98D-3020-4076-BCB7-FB809F881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E8B1A-9C39-4DAC-B7BE-4CAA9EC901E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1747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2431-677C-4F63-8C13-0F7D139F46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C65B49-46EE-46DD-9BB9-ED113C51F1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2885F-6109-4F46-9A06-1F4690CEFE28}"/>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6A7AB945-1D7E-41AF-9A68-5C01460F3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BEF72C-7EBB-466D-BFEE-9A10041E4C72}"/>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228737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456A4-30ED-40F4-9794-EDA486A986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6F144E-278D-49ED-AA32-656214FA70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FB4B6-60E6-4D8B-B8A5-408D7DD0BCDA}"/>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9A8BBEF7-9CDA-4B06-B014-F4F2F868B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95964-6707-4A64-AC59-E764F8CD0CA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1925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021E9-40F7-4B91-92BC-1C62F89F8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1F18CE-30FE-4F18-804F-7DAB7A6A824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0B5E8-65EB-43F5-9667-183A343C74EE}"/>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A2799477-4AC4-4DD7-9AB7-B67C5C06A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15240C-E9FC-489E-B9A0-B992C938D2C4}"/>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5023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F4030-16B2-4B4C-A75B-CA65D61533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DB4974-75B9-4590-9891-6B7B14FD8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188C0B-35B9-4BE8-9F69-181A811A29A5}"/>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4665A299-BBA9-43BB-8140-A1D2CCAA4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50BAD-49F4-4D11-AF48-AFDA53D1FB71}"/>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32556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E4C9-5D8B-48BF-844B-6C6124AF2C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BA25DA-9586-4BA3-B2DF-383119A0E31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4F4FA2-4033-42C3-B934-4BFDF6E91C5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818B6-9C31-437C-B7ED-4255C54AB7DF}"/>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6" name="Footer Placeholder 5">
            <a:extLst>
              <a:ext uri="{FF2B5EF4-FFF2-40B4-BE49-F238E27FC236}">
                <a16:creationId xmlns:a16="http://schemas.microsoft.com/office/drawing/2014/main" id="{1F0A6F70-9D97-4CB6-BFB2-1909A0CDC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42BC9D-993C-4CF0-BDB7-342C9472FED9}"/>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31087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A9661-5F7E-41BC-9385-0680BDDD87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9C3BB8-4AB1-48E8-9C34-39A1D9774B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B5215F2-90D8-48A0-B321-415E6C8E4B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C6B7FE-D56A-4AD4-9324-C24A71A4B9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B3C60C4-0BD7-403B-9896-DE47565EFF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C3C1D6-8E8B-408D-A2E2-342942683886}"/>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8" name="Footer Placeholder 7">
            <a:extLst>
              <a:ext uri="{FF2B5EF4-FFF2-40B4-BE49-F238E27FC236}">
                <a16:creationId xmlns:a16="http://schemas.microsoft.com/office/drawing/2014/main" id="{D463960F-C3B6-439A-926C-01CD20E93E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4B8564-A957-4425-82D0-75425125A20F}"/>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76564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FCCA2-B2BF-456D-A4B5-BBF1C7CFB5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4E6CA-4A87-431A-A0DC-8B4E310BBA70}"/>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4" name="Footer Placeholder 3">
            <a:extLst>
              <a:ext uri="{FF2B5EF4-FFF2-40B4-BE49-F238E27FC236}">
                <a16:creationId xmlns:a16="http://schemas.microsoft.com/office/drawing/2014/main" id="{B17B1034-9919-418E-B5C1-D250D5FAC3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4BA3DE-EB3B-4155-ABD4-4E847A865261}"/>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67785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DB8C5D-7FB6-4284-91DD-E0F366BF6619}"/>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3" name="Footer Placeholder 2">
            <a:extLst>
              <a:ext uri="{FF2B5EF4-FFF2-40B4-BE49-F238E27FC236}">
                <a16:creationId xmlns:a16="http://schemas.microsoft.com/office/drawing/2014/main" id="{4B4C9420-F003-4E25-A069-96203C9772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5FFEB1-4DF1-432E-8B1F-D320380E8AC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770549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68E9-F902-49CF-BCE4-63A1026D2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9C5460-FEF3-408E-9F22-A0906417C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3F099A-418C-4F6E-98A6-6CDB3CBFD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96238A-2464-4B36-9C42-BF459D706F84}"/>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6" name="Footer Placeholder 5">
            <a:extLst>
              <a:ext uri="{FF2B5EF4-FFF2-40B4-BE49-F238E27FC236}">
                <a16:creationId xmlns:a16="http://schemas.microsoft.com/office/drawing/2014/main" id="{DD77FD41-D0D5-4B4F-B8BF-EE44A2EAE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291365-43C7-4C26-9784-CC652F1503F2}"/>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412202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A61BC-C14D-49EA-AC29-5FA6AD0AD4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32F9B3-49F6-4AB0-8F9C-C795F7671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E95835-62CD-40B5-A0EE-8C65DBB23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C98510-0833-4003-BB53-7AC15BDFA310}"/>
              </a:ext>
            </a:extLst>
          </p:cNvPr>
          <p:cNvSpPr>
            <a:spLocks noGrp="1"/>
          </p:cNvSpPr>
          <p:nvPr>
            <p:ph type="dt" sz="half" idx="10"/>
          </p:nvPr>
        </p:nvSpPr>
        <p:spPr/>
        <p:txBody>
          <a:bodyPr/>
          <a:lstStyle/>
          <a:p>
            <a:fld id="{6AB82E81-B433-4150-BC17-3C1704640391}" type="datetimeFigureOut">
              <a:rPr lang="en-US" smtClean="0"/>
              <a:t>10/19/2022</a:t>
            </a:fld>
            <a:endParaRPr lang="en-US"/>
          </a:p>
        </p:txBody>
      </p:sp>
      <p:sp>
        <p:nvSpPr>
          <p:cNvPr id="6" name="Footer Placeholder 5">
            <a:extLst>
              <a:ext uri="{FF2B5EF4-FFF2-40B4-BE49-F238E27FC236}">
                <a16:creationId xmlns:a16="http://schemas.microsoft.com/office/drawing/2014/main" id="{FEFE8711-FED5-4350-9C59-BF018E079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A2E5B-03F5-4D21-9AB2-FECBC9568828}"/>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77174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CCA036-3997-4C6A-A2DC-57EAC2AB6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AE20E3-CDE4-4999-A790-267768CADB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593F-23E6-42AF-B306-AF11231C96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82E81-B433-4150-BC17-3C1704640391}" type="datetimeFigureOut">
              <a:rPr lang="en-US" smtClean="0"/>
              <a:t>10/19/2022</a:t>
            </a:fld>
            <a:endParaRPr lang="en-US"/>
          </a:p>
        </p:txBody>
      </p:sp>
      <p:sp>
        <p:nvSpPr>
          <p:cNvPr id="5" name="Footer Placeholder 4">
            <a:extLst>
              <a:ext uri="{FF2B5EF4-FFF2-40B4-BE49-F238E27FC236}">
                <a16:creationId xmlns:a16="http://schemas.microsoft.com/office/drawing/2014/main" id="{FE1AC524-B2B7-46A2-A5BE-E36431F426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C68263-2E9F-4D87-BB6C-E3AB544FE4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69007-6138-4489-8314-6F0A4DEA5777}" type="slidenum">
              <a:rPr lang="en-US" smtClean="0"/>
              <a:t>‹#›</a:t>
            </a:fld>
            <a:endParaRPr lang="en-US"/>
          </a:p>
        </p:txBody>
      </p:sp>
    </p:spTree>
    <p:extLst>
      <p:ext uri="{BB962C8B-B14F-4D97-AF65-F5344CB8AC3E}">
        <p14:creationId xmlns:p14="http://schemas.microsoft.com/office/powerpoint/2010/main" val="323074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471EA-42C2-4928-A049-4D1A5B56A062}"/>
              </a:ext>
            </a:extLst>
          </p:cNvPr>
          <p:cNvSpPr>
            <a:spLocks noGrp="1"/>
          </p:cNvSpPr>
          <p:nvPr>
            <p:ph type="ctrTitle"/>
          </p:nvPr>
        </p:nvSpPr>
        <p:spPr/>
        <p:txBody>
          <a:bodyPr/>
          <a:lstStyle/>
          <a:p>
            <a:r>
              <a:rPr lang="en-US" dirty="0"/>
              <a:t>“Horror and Mood”</a:t>
            </a:r>
          </a:p>
        </p:txBody>
      </p:sp>
      <p:sp>
        <p:nvSpPr>
          <p:cNvPr id="3" name="Subtitle 2">
            <a:extLst>
              <a:ext uri="{FF2B5EF4-FFF2-40B4-BE49-F238E27FC236}">
                <a16:creationId xmlns:a16="http://schemas.microsoft.com/office/drawing/2014/main" id="{5BD722EC-B8C8-4C9A-803D-E277612FA8DC}"/>
              </a:ext>
            </a:extLst>
          </p:cNvPr>
          <p:cNvSpPr>
            <a:spLocks noGrp="1"/>
          </p:cNvSpPr>
          <p:nvPr>
            <p:ph type="subTitle" idx="1"/>
          </p:nvPr>
        </p:nvSpPr>
        <p:spPr/>
        <p:txBody>
          <a:bodyPr/>
          <a:lstStyle/>
          <a:p>
            <a:r>
              <a:rPr lang="en-US" dirty="0"/>
              <a:t>By</a:t>
            </a:r>
          </a:p>
          <a:p>
            <a:r>
              <a:rPr lang="en-US" dirty="0"/>
              <a:t>Andrea </a:t>
            </a:r>
            <a:r>
              <a:rPr lang="en-US" dirty="0" err="1"/>
              <a:t>Sauchelli</a:t>
            </a:r>
            <a:endParaRPr lang="en-US" dirty="0"/>
          </a:p>
        </p:txBody>
      </p:sp>
    </p:spTree>
    <p:extLst>
      <p:ext uri="{BB962C8B-B14F-4D97-AF65-F5344CB8AC3E}">
        <p14:creationId xmlns:p14="http://schemas.microsoft.com/office/powerpoint/2010/main" val="1582457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836731"/>
            <a:ext cx="10515600" cy="5143939"/>
          </a:xfrm>
        </p:spPr>
        <p:txBody>
          <a:bodyPr>
            <a:noAutofit/>
          </a:bodyPr>
          <a:lstStyle/>
          <a:p>
            <a:pPr marL="0" indent="0" algn="ctr">
              <a:lnSpc>
                <a:spcPts val="2400"/>
              </a:lnSpc>
              <a:spcBef>
                <a:spcPts val="0"/>
              </a:spcBef>
              <a:spcAft>
                <a:spcPts val="1200"/>
              </a:spcAft>
              <a:buNone/>
            </a:pPr>
            <a:r>
              <a:rPr lang="en-US" sz="2400" b="1" dirty="0"/>
              <a:t>Examples in Film:</a:t>
            </a:r>
          </a:p>
          <a:p>
            <a:pPr marL="0" indent="0">
              <a:lnSpc>
                <a:spcPts val="2400"/>
              </a:lnSpc>
              <a:spcBef>
                <a:spcPts val="0"/>
              </a:spcBef>
              <a:spcAft>
                <a:spcPts val="1000"/>
              </a:spcAft>
              <a:buNone/>
            </a:pPr>
            <a:r>
              <a:rPr lang="en-US" sz="2400" i="1" dirty="0"/>
              <a:t>Alien: </a:t>
            </a:r>
            <a:r>
              <a:rPr lang="en-US" sz="2400" dirty="0"/>
              <a:t>a ‘suffocating atmosphere’ (humans trapped in closed space with walls and ceiling </a:t>
            </a:r>
            <a:r>
              <a:rPr lang="en-US" sz="2400" i="1" dirty="0"/>
              <a:t>too close</a:t>
            </a:r>
            <a:r>
              <a:rPr lang="en-US" sz="2400" dirty="0"/>
              <a:t>, much of which is </a:t>
            </a:r>
            <a:r>
              <a:rPr lang="en-US" sz="2400" i="1" dirty="0"/>
              <a:t>dimly or completely unlit</a:t>
            </a:r>
            <a:r>
              <a:rPr lang="en-US" sz="2400" dirty="0"/>
              <a:t>).</a:t>
            </a:r>
          </a:p>
          <a:p>
            <a:pPr marL="0" indent="0">
              <a:lnSpc>
                <a:spcPts val="2400"/>
              </a:lnSpc>
              <a:spcBef>
                <a:spcPts val="0"/>
              </a:spcBef>
              <a:spcAft>
                <a:spcPts val="1000"/>
              </a:spcAft>
              <a:buNone/>
            </a:pPr>
            <a:r>
              <a:rPr lang="en-US" sz="2400" i="1" dirty="0"/>
              <a:t>Dawn of the Dead:</a:t>
            </a:r>
            <a:r>
              <a:rPr lang="en-US" sz="2400" dirty="0"/>
              <a:t> the music </a:t>
            </a:r>
            <a:r>
              <a:rPr lang="en-US" sz="2400" i="1" dirty="0" err="1"/>
              <a:t>Profondo</a:t>
            </a:r>
            <a:r>
              <a:rPr lang="en-US" sz="2400" i="1" dirty="0"/>
              <a:t> Rosso </a:t>
            </a:r>
            <a:r>
              <a:rPr lang="en-US" sz="2400" dirty="0"/>
              <a:t>contributes to an atmosphere of dread.</a:t>
            </a:r>
          </a:p>
          <a:p>
            <a:pPr marL="0" indent="0">
              <a:lnSpc>
                <a:spcPts val="2400"/>
              </a:lnSpc>
              <a:spcBef>
                <a:spcPts val="0"/>
              </a:spcBef>
              <a:spcAft>
                <a:spcPts val="1000"/>
              </a:spcAft>
              <a:buNone/>
            </a:pPr>
            <a:r>
              <a:rPr lang="en-US" sz="2400" i="1" dirty="0"/>
              <a:t>Psycho: </a:t>
            </a:r>
            <a:r>
              <a:rPr lang="en-US" sz="2400" dirty="0"/>
              <a:t>the music in the shower scene (the piercing violins in rhythm with the slashing knife)</a:t>
            </a:r>
          </a:p>
          <a:p>
            <a:pPr marL="0" indent="0" algn="ctr">
              <a:lnSpc>
                <a:spcPts val="2400"/>
              </a:lnSpc>
              <a:spcBef>
                <a:spcPts val="0"/>
              </a:spcBef>
              <a:spcAft>
                <a:spcPts val="1000"/>
              </a:spcAft>
              <a:buNone/>
            </a:pPr>
            <a:r>
              <a:rPr lang="en-US" sz="2400" u="sng" dirty="0"/>
              <a:t>AS’s best reason for preferring </a:t>
            </a:r>
            <a:r>
              <a:rPr lang="en-US" sz="2400" b="1" u="sng" dirty="0"/>
              <a:t>mood</a:t>
            </a:r>
            <a:r>
              <a:rPr lang="en-US" sz="2400" u="sng" dirty="0"/>
              <a:t> over </a:t>
            </a:r>
            <a:r>
              <a:rPr lang="en-US" sz="2400" b="1" u="sng" dirty="0"/>
              <a:t>emotion </a:t>
            </a:r>
            <a:r>
              <a:rPr lang="en-US" sz="2400" u="sng" dirty="0"/>
              <a:t>in accounting for Art-Horror:</a:t>
            </a:r>
          </a:p>
          <a:p>
            <a:pPr marL="0" indent="0">
              <a:lnSpc>
                <a:spcPts val="2400"/>
              </a:lnSpc>
              <a:spcBef>
                <a:spcPts val="0"/>
              </a:spcBef>
              <a:spcAft>
                <a:spcPts val="1000"/>
              </a:spcAft>
              <a:buNone/>
            </a:pPr>
            <a:r>
              <a:rPr lang="en-US" sz="2400" dirty="0"/>
              <a:t>“…the details that generate a certain atmosphere, rather than the metaphysical features of the protagonists or monsters, are the elements that enable us to characterize a work of art as an example of horror.”</a:t>
            </a:r>
          </a:p>
          <a:p>
            <a:pPr marL="0" indent="0" algn="ctr">
              <a:lnSpc>
                <a:spcPts val="2400"/>
              </a:lnSpc>
              <a:spcBef>
                <a:spcPts val="0"/>
              </a:spcBef>
              <a:spcAft>
                <a:spcPts val="1000"/>
              </a:spcAft>
              <a:buNone/>
            </a:pPr>
            <a:r>
              <a:rPr lang="en-US" sz="2400" u="sng" dirty="0"/>
              <a:t>To consider</a:t>
            </a:r>
            <a:r>
              <a:rPr lang="en-US" sz="2400" dirty="0"/>
              <a:t>:</a:t>
            </a:r>
          </a:p>
          <a:p>
            <a:pPr marL="0" indent="0" algn="ctr">
              <a:lnSpc>
                <a:spcPts val="2400"/>
              </a:lnSpc>
              <a:spcBef>
                <a:spcPts val="0"/>
              </a:spcBef>
              <a:spcAft>
                <a:spcPts val="1000"/>
              </a:spcAft>
              <a:buNone/>
            </a:pPr>
            <a:r>
              <a:rPr lang="en-US" sz="2400" dirty="0"/>
              <a:t>Hitchcock’s </a:t>
            </a:r>
            <a:r>
              <a:rPr lang="en-US" sz="2400" i="1" dirty="0"/>
              <a:t>Vertigo </a:t>
            </a:r>
            <a:r>
              <a:rPr lang="en-US" sz="2400" dirty="0"/>
              <a:t>in which various features of the way the story line unfolds </a:t>
            </a:r>
            <a:r>
              <a:rPr lang="en-US" sz="2400" u="sng" dirty="0"/>
              <a:t>generate atmosphere</a:t>
            </a:r>
            <a:r>
              <a:rPr lang="en-US" sz="2400" dirty="0"/>
              <a:t> (JP: There’s </a:t>
            </a:r>
            <a:r>
              <a:rPr lang="en-US" sz="2400" i="1" dirty="0"/>
              <a:t>no monster </a:t>
            </a:r>
            <a:r>
              <a:rPr lang="en-US" sz="2400" dirty="0"/>
              <a:t>either!)</a:t>
            </a:r>
          </a:p>
        </p:txBody>
      </p:sp>
    </p:spTree>
    <p:extLst>
      <p:ext uri="{BB962C8B-B14F-4D97-AF65-F5344CB8AC3E}">
        <p14:creationId xmlns:p14="http://schemas.microsoft.com/office/powerpoint/2010/main" val="194407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751998"/>
            <a:ext cx="10515600" cy="5354004"/>
          </a:xfrm>
        </p:spPr>
        <p:txBody>
          <a:bodyPr>
            <a:noAutofit/>
          </a:bodyPr>
          <a:lstStyle/>
          <a:p>
            <a:pPr marL="0" indent="0">
              <a:lnSpc>
                <a:spcPts val="2400"/>
              </a:lnSpc>
              <a:spcBef>
                <a:spcPts val="0"/>
              </a:spcBef>
              <a:spcAft>
                <a:spcPts val="1000"/>
              </a:spcAft>
              <a:buNone/>
            </a:pPr>
            <a:r>
              <a:rPr lang="en-US" sz="2400" dirty="0"/>
              <a:t>AS thinks that because </a:t>
            </a:r>
            <a:r>
              <a:rPr lang="en-US" sz="2400" b="1" dirty="0"/>
              <a:t>mood</a:t>
            </a:r>
            <a:r>
              <a:rPr lang="en-US" sz="2400" dirty="0"/>
              <a:t> is mainly determined by features of an artform that generate </a:t>
            </a:r>
            <a:r>
              <a:rPr lang="en-US" sz="2400" i="1" dirty="0"/>
              <a:t>atmospheric effects, </a:t>
            </a:r>
            <a:r>
              <a:rPr lang="en-US" sz="2400" dirty="0"/>
              <a:t>Art-Horror is more like a </a:t>
            </a:r>
            <a:r>
              <a:rPr lang="en-US" sz="2400" u="sng" dirty="0"/>
              <a:t>style</a:t>
            </a:r>
            <a:r>
              <a:rPr lang="en-US" sz="2400" dirty="0"/>
              <a:t> than a </a:t>
            </a:r>
            <a:r>
              <a:rPr lang="en-US" sz="2400" u="sng" dirty="0"/>
              <a:t>genre</a:t>
            </a:r>
            <a:r>
              <a:rPr lang="en-US" sz="2400" dirty="0"/>
              <a:t> (where </a:t>
            </a:r>
            <a:r>
              <a:rPr lang="en-US" sz="2400" u="sng" dirty="0"/>
              <a:t>genre</a:t>
            </a:r>
            <a:r>
              <a:rPr lang="en-US" sz="2400" dirty="0"/>
              <a:t> involves </a:t>
            </a:r>
            <a:r>
              <a:rPr lang="en-US" sz="2400" i="1" dirty="0"/>
              <a:t>content-related features </a:t>
            </a:r>
            <a:r>
              <a:rPr lang="en-US" sz="2400" dirty="0"/>
              <a:t>that must be present for the kind of artwork involved to fall in its particular category).</a:t>
            </a:r>
          </a:p>
          <a:p>
            <a:pPr marL="0" indent="0" algn="ctr">
              <a:lnSpc>
                <a:spcPts val="2400"/>
              </a:lnSpc>
              <a:spcBef>
                <a:spcPts val="0"/>
              </a:spcBef>
              <a:spcAft>
                <a:spcPts val="1000"/>
              </a:spcAft>
              <a:buNone/>
            </a:pPr>
            <a:r>
              <a:rPr lang="en-US" sz="2400" b="1" dirty="0"/>
              <a:t>Is AS right?</a:t>
            </a:r>
          </a:p>
          <a:p>
            <a:pPr marL="0" indent="0">
              <a:lnSpc>
                <a:spcPts val="2400"/>
              </a:lnSpc>
              <a:spcBef>
                <a:spcPts val="0"/>
              </a:spcBef>
              <a:spcAft>
                <a:spcPts val="1000"/>
              </a:spcAft>
              <a:buNone/>
            </a:pPr>
            <a:r>
              <a:rPr lang="en-US" sz="2400" dirty="0"/>
              <a:t>Consider other film genres (thriller, romance, drama, heist, comedy, western, action) and ask: do these, or don’t these, involve </a:t>
            </a:r>
            <a:r>
              <a:rPr lang="en-US" sz="2400" i="1" dirty="0"/>
              <a:t>atmospheric effects</a:t>
            </a:r>
            <a:r>
              <a:rPr lang="en-US" sz="2400" dirty="0"/>
              <a:t>? If they </a:t>
            </a:r>
            <a:r>
              <a:rPr lang="en-US" sz="2400" i="1" dirty="0"/>
              <a:t>do, </a:t>
            </a:r>
            <a:r>
              <a:rPr lang="en-US" sz="2400" dirty="0"/>
              <a:t>then are they </a:t>
            </a:r>
            <a:r>
              <a:rPr lang="en-US" sz="2400" i="1" dirty="0"/>
              <a:t>also </a:t>
            </a:r>
            <a:r>
              <a:rPr lang="en-US" sz="2400" u="sng" dirty="0"/>
              <a:t>styles</a:t>
            </a:r>
            <a:r>
              <a:rPr lang="en-US" sz="2400" dirty="0"/>
              <a:t> as well as </a:t>
            </a:r>
            <a:r>
              <a:rPr lang="en-US" sz="2400" u="sng" dirty="0"/>
              <a:t>genres</a:t>
            </a:r>
            <a:r>
              <a:rPr lang="en-US" sz="2400" dirty="0"/>
              <a:t>?</a:t>
            </a:r>
          </a:p>
          <a:p>
            <a:pPr marL="0" indent="0" algn="ctr">
              <a:lnSpc>
                <a:spcPts val="2400"/>
              </a:lnSpc>
              <a:spcBef>
                <a:spcPts val="0"/>
              </a:spcBef>
              <a:spcAft>
                <a:spcPts val="1000"/>
              </a:spcAft>
              <a:buNone/>
            </a:pPr>
            <a:r>
              <a:rPr lang="en-US" sz="2400" b="1" dirty="0"/>
              <a:t>AS’s Account of H-Mood	</a:t>
            </a:r>
          </a:p>
          <a:p>
            <a:pPr marL="0" indent="0">
              <a:lnSpc>
                <a:spcPts val="2400"/>
              </a:lnSpc>
              <a:spcBef>
                <a:spcPts val="0"/>
              </a:spcBef>
              <a:spcAft>
                <a:spcPts val="1000"/>
              </a:spcAft>
              <a:buNone/>
            </a:pPr>
            <a:r>
              <a:rPr lang="en-US" sz="2400" dirty="0"/>
              <a:t>“H-mood is characterized by a feeling of tension related to a morbid inclination of our attention toward a set of unpleasant aspects of reality that, in the case of horror, include mostly death, murder, and evil forces.”</a:t>
            </a:r>
          </a:p>
          <a:p>
            <a:pPr marL="0" indent="0">
              <a:lnSpc>
                <a:spcPts val="2400"/>
              </a:lnSpc>
              <a:spcBef>
                <a:spcPts val="0"/>
              </a:spcBef>
              <a:spcAft>
                <a:spcPts val="1000"/>
              </a:spcAft>
              <a:buNone/>
            </a:pPr>
            <a:r>
              <a:rPr lang="en-US" sz="2400" dirty="0"/>
              <a:t>This account requires a clear distinction between </a:t>
            </a:r>
            <a:r>
              <a:rPr lang="en-US" sz="2400" u="sng" dirty="0"/>
              <a:t>expressing</a:t>
            </a:r>
            <a:r>
              <a:rPr lang="en-US" sz="2400" dirty="0"/>
              <a:t> a mood or emotion and </a:t>
            </a:r>
            <a:r>
              <a:rPr lang="en-US" sz="2400" u="sng" dirty="0"/>
              <a:t>evoking</a:t>
            </a:r>
            <a:r>
              <a:rPr lang="en-US" sz="2400" dirty="0"/>
              <a:t> a mood or emotion. The difference seems to be that a element of an artwork that </a:t>
            </a:r>
            <a:r>
              <a:rPr lang="en-US" sz="2400" u="sng" dirty="0"/>
              <a:t>expresses </a:t>
            </a:r>
            <a:r>
              <a:rPr lang="en-US" sz="2400" dirty="0"/>
              <a:t>an emotion or mood just </a:t>
            </a:r>
            <a:r>
              <a:rPr lang="en-US" sz="2400" u="sng" dirty="0"/>
              <a:t>represents that emotion or mood</a:t>
            </a:r>
            <a:r>
              <a:rPr lang="en-US" sz="2400" dirty="0"/>
              <a:t>.</a:t>
            </a:r>
            <a:endParaRPr lang="en-US" sz="2400" i="1" dirty="0"/>
          </a:p>
          <a:p>
            <a:pPr marL="0" indent="0">
              <a:lnSpc>
                <a:spcPts val="2400"/>
              </a:lnSpc>
              <a:spcBef>
                <a:spcPts val="0"/>
              </a:spcBef>
              <a:spcAft>
                <a:spcPts val="1000"/>
              </a:spcAft>
              <a:buNone/>
            </a:pPr>
            <a:r>
              <a:rPr lang="en-US" sz="2400" dirty="0"/>
              <a:t> </a:t>
            </a:r>
            <a:endParaRPr lang="en-US" sz="2400" i="1" dirty="0"/>
          </a:p>
        </p:txBody>
      </p:sp>
    </p:spTree>
    <p:extLst>
      <p:ext uri="{BB962C8B-B14F-4D97-AF65-F5344CB8AC3E}">
        <p14:creationId xmlns:p14="http://schemas.microsoft.com/office/powerpoint/2010/main" val="222606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355715"/>
            <a:ext cx="10515600" cy="3636415"/>
          </a:xfrm>
        </p:spPr>
        <p:txBody>
          <a:bodyPr>
            <a:noAutofit/>
          </a:bodyPr>
          <a:lstStyle/>
          <a:p>
            <a:pPr marL="0" indent="0" algn="ctr">
              <a:lnSpc>
                <a:spcPts val="2400"/>
              </a:lnSpc>
              <a:spcBef>
                <a:spcPts val="0"/>
              </a:spcBef>
              <a:spcAft>
                <a:spcPts val="1200"/>
              </a:spcAft>
              <a:buNone/>
            </a:pPr>
            <a:r>
              <a:rPr lang="en-US" sz="2400" b="1" dirty="0"/>
              <a:t>AS on the Paradox of Horror:</a:t>
            </a:r>
          </a:p>
          <a:p>
            <a:pPr marL="0" indent="0">
              <a:lnSpc>
                <a:spcPts val="2400"/>
              </a:lnSpc>
              <a:spcBef>
                <a:spcPts val="0"/>
              </a:spcBef>
              <a:spcAft>
                <a:spcPts val="1000"/>
              </a:spcAft>
              <a:buNone/>
            </a:pPr>
            <a:r>
              <a:rPr lang="en-US" sz="2400" dirty="0"/>
              <a:t>What </a:t>
            </a:r>
            <a:r>
              <a:rPr lang="en-US" sz="2400" i="1" dirty="0"/>
              <a:t>is </a:t>
            </a:r>
            <a:r>
              <a:rPr lang="en-US" sz="2400" dirty="0"/>
              <a:t>the paradox here?</a:t>
            </a:r>
          </a:p>
          <a:p>
            <a:pPr marL="0" indent="0">
              <a:lnSpc>
                <a:spcPts val="2400"/>
              </a:lnSpc>
              <a:spcBef>
                <a:spcPts val="0"/>
              </a:spcBef>
              <a:spcAft>
                <a:spcPts val="1000"/>
              </a:spcAft>
              <a:buNone/>
            </a:pPr>
            <a:r>
              <a:rPr lang="en-US" sz="2400" dirty="0"/>
              <a:t>AS: The issues (death, monsters, threatening supernatural events, murder, evil entities, etc.) that are aroused in the cognitive side of horror “are associated with experiences that, at first approximation we have good reasons to avoid.”</a:t>
            </a:r>
          </a:p>
          <a:p>
            <a:pPr marL="0" indent="0">
              <a:lnSpc>
                <a:spcPts val="2400"/>
              </a:lnSpc>
              <a:spcBef>
                <a:spcPts val="0"/>
              </a:spcBef>
              <a:spcAft>
                <a:spcPts val="1000"/>
              </a:spcAft>
              <a:buNone/>
            </a:pPr>
            <a:r>
              <a:rPr lang="en-US" sz="2400" u="sng" dirty="0"/>
              <a:t>Given that fact, </a:t>
            </a:r>
            <a:r>
              <a:rPr lang="en-US" sz="2400" b="1" dirty="0"/>
              <a:t>why would we </a:t>
            </a:r>
            <a:r>
              <a:rPr lang="en-US" sz="2400" b="1" u="sng" dirty="0"/>
              <a:t>choose</a:t>
            </a:r>
            <a:r>
              <a:rPr lang="en-US" sz="2400" b="1" dirty="0"/>
              <a:t> to experience them</a:t>
            </a:r>
            <a:r>
              <a:rPr lang="en-US" sz="2400" dirty="0"/>
              <a:t>, and even be </a:t>
            </a:r>
            <a:r>
              <a:rPr lang="en-US" sz="2400" b="1" u="sng" dirty="0"/>
              <a:t>drawn to them</a:t>
            </a:r>
            <a:r>
              <a:rPr lang="en-US" sz="2400" b="1" dirty="0"/>
              <a:t>?</a:t>
            </a:r>
            <a:r>
              <a:rPr lang="en-US" sz="2400" dirty="0"/>
              <a:t> It seems to be a psychological conundrum (much like the practices of S&amp;M).</a:t>
            </a:r>
          </a:p>
          <a:p>
            <a:pPr marL="0" indent="0">
              <a:lnSpc>
                <a:spcPts val="2400"/>
              </a:lnSpc>
              <a:spcBef>
                <a:spcPts val="0"/>
              </a:spcBef>
              <a:spcAft>
                <a:spcPts val="1000"/>
              </a:spcAft>
              <a:buNone/>
            </a:pPr>
            <a:endParaRPr lang="en-US" sz="2400" dirty="0"/>
          </a:p>
          <a:p>
            <a:pPr marL="0" indent="0">
              <a:lnSpc>
                <a:spcPts val="2400"/>
              </a:lnSpc>
              <a:spcBef>
                <a:spcPts val="0"/>
              </a:spcBef>
              <a:spcAft>
                <a:spcPts val="1000"/>
              </a:spcAft>
              <a:buNone/>
            </a:pPr>
            <a:r>
              <a:rPr lang="en-US" sz="2400" dirty="0"/>
              <a:t>Discuss.</a:t>
            </a:r>
          </a:p>
        </p:txBody>
      </p:sp>
    </p:spTree>
    <p:extLst>
      <p:ext uri="{BB962C8B-B14F-4D97-AF65-F5344CB8AC3E}">
        <p14:creationId xmlns:p14="http://schemas.microsoft.com/office/powerpoint/2010/main" val="34927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355715"/>
            <a:ext cx="10515600" cy="3636415"/>
          </a:xfrm>
        </p:spPr>
        <p:txBody>
          <a:bodyPr>
            <a:noAutofit/>
          </a:bodyPr>
          <a:lstStyle/>
          <a:p>
            <a:pPr marL="0" indent="0" algn="ctr">
              <a:lnSpc>
                <a:spcPts val="2400"/>
              </a:lnSpc>
              <a:buNone/>
            </a:pPr>
            <a:r>
              <a:rPr lang="en-US" sz="2400" u="sng" dirty="0"/>
              <a:t>Criticisms of  AS’s Account of Art-Horror</a:t>
            </a:r>
            <a:endParaRPr lang="en-US" sz="2400" dirty="0"/>
          </a:p>
          <a:p>
            <a:pPr marL="0" indent="0">
              <a:lnSpc>
                <a:spcPts val="2400"/>
              </a:lnSpc>
              <a:buNone/>
            </a:pPr>
            <a:r>
              <a:rPr lang="en-US" sz="2400" dirty="0"/>
              <a:t>It includes things that wouldn’t be Art-Horror.</a:t>
            </a:r>
          </a:p>
          <a:p>
            <a:pPr marL="0" indent="0">
              <a:lnSpc>
                <a:spcPts val="2400"/>
              </a:lnSpc>
              <a:buNone/>
            </a:pPr>
            <a:r>
              <a:rPr lang="en-US" sz="2400" dirty="0"/>
              <a:t>AS’s Defense: yes, but that is part of his point:</a:t>
            </a:r>
          </a:p>
          <a:p>
            <a:pPr marL="0" indent="0">
              <a:lnSpc>
                <a:spcPts val="2400"/>
              </a:lnSpc>
              <a:buNone/>
            </a:pPr>
            <a:r>
              <a:rPr lang="en-US" sz="2400" dirty="0"/>
              <a:t>“…my account is intentionally broad to include the possibility of recognizing many different subgenres: horror/thrillers, slasher movies, violent exploitation films, and possibly also works of religious art.”[p45Rt]</a:t>
            </a:r>
          </a:p>
          <a:p>
            <a:pPr marL="0" indent="0">
              <a:lnSpc>
                <a:spcPts val="2400"/>
              </a:lnSpc>
              <a:buNone/>
            </a:pPr>
            <a:r>
              <a:rPr lang="en-US" sz="2400" dirty="0"/>
              <a:t>“…what my theory is meant to emphasize is the possibility of recognizing a family resemblance among samples of art-horror, thereby providing criteria for the artistic success of those works that can be properly classified as horror.”[p46Lt]</a:t>
            </a:r>
          </a:p>
        </p:txBody>
      </p:sp>
    </p:spTree>
    <p:extLst>
      <p:ext uri="{BB962C8B-B14F-4D97-AF65-F5344CB8AC3E}">
        <p14:creationId xmlns:p14="http://schemas.microsoft.com/office/powerpoint/2010/main" val="319391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355715"/>
            <a:ext cx="10515600" cy="4130685"/>
          </a:xfrm>
        </p:spPr>
        <p:txBody>
          <a:bodyPr>
            <a:noAutofit/>
          </a:bodyPr>
          <a:lstStyle/>
          <a:p>
            <a:pPr marL="0" indent="0" algn="ctr">
              <a:buNone/>
            </a:pPr>
            <a:r>
              <a:rPr lang="en-US" sz="2400" u="sng" dirty="0"/>
              <a:t>Reasons to Value Art-Horror</a:t>
            </a:r>
            <a:endParaRPr lang="en-US" sz="2400" dirty="0"/>
          </a:p>
          <a:p>
            <a:pPr marL="0" indent="0">
              <a:buNone/>
            </a:pPr>
            <a:r>
              <a:rPr lang="en-US" sz="2400" dirty="0"/>
              <a:t>AS gives 5 explanations that account for and assert the value of Art-Horror.</a:t>
            </a:r>
          </a:p>
          <a:p>
            <a:pPr marL="0" indent="0">
              <a:buNone/>
            </a:pPr>
            <a:r>
              <a:rPr lang="en-US" sz="2400" dirty="0"/>
              <a:t>#1: Allows us to experience affective states that we would be fortunate to never experience in ‘real life’ is valuable in itself.</a:t>
            </a:r>
          </a:p>
          <a:p>
            <a:pPr marL="0" indent="0">
              <a:buNone/>
            </a:pPr>
            <a:r>
              <a:rPr lang="en-US" sz="2400" dirty="0"/>
              <a:t>#2: Encountering representations of fearful things (like death) that are beyond our control is valuable since it helps us cope with and address those fears.</a:t>
            </a:r>
          </a:p>
          <a:p>
            <a:pPr marL="0" indent="0">
              <a:buNone/>
            </a:pPr>
            <a:r>
              <a:rPr lang="en-US" sz="2400" dirty="0"/>
              <a:t>#3: There is aesthetic pleasure in experiencing the </a:t>
            </a:r>
            <a:r>
              <a:rPr lang="en-US" sz="2400" i="1" dirty="0"/>
              <a:t>way </a:t>
            </a:r>
            <a:r>
              <a:rPr lang="en-US" sz="2400" dirty="0"/>
              <a:t>that an artwork </a:t>
            </a:r>
            <a:r>
              <a:rPr lang="en-US" sz="2400" i="1" dirty="0"/>
              <a:t>conveys</a:t>
            </a:r>
            <a:r>
              <a:rPr lang="en-US" sz="2400" dirty="0"/>
              <a:t> situations of pain and despair, a world of suffering, etc. (e.g.: David Lynch’s masterful evocation of a waking nightmare in </a:t>
            </a:r>
            <a:r>
              <a:rPr lang="en-US" sz="2400" i="1" dirty="0"/>
              <a:t>Mulholland Drive</a:t>
            </a:r>
            <a:r>
              <a:rPr lang="en-US" sz="2400" dirty="0"/>
              <a:t> is beautifully put together [cinematography, acting, etc.])</a:t>
            </a:r>
          </a:p>
        </p:txBody>
      </p:sp>
    </p:spTree>
    <p:extLst>
      <p:ext uri="{BB962C8B-B14F-4D97-AF65-F5344CB8AC3E}">
        <p14:creationId xmlns:p14="http://schemas.microsoft.com/office/powerpoint/2010/main" val="185190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355715"/>
            <a:ext cx="10515600" cy="4130685"/>
          </a:xfrm>
        </p:spPr>
        <p:txBody>
          <a:bodyPr>
            <a:noAutofit/>
          </a:bodyPr>
          <a:lstStyle/>
          <a:p>
            <a:pPr marL="0" indent="0" algn="ctr">
              <a:buNone/>
            </a:pPr>
            <a:r>
              <a:rPr lang="en-US" sz="2400" u="sng" dirty="0"/>
              <a:t>Reasons to Value Art-Horror (cont’d)</a:t>
            </a:r>
            <a:endParaRPr lang="en-US" sz="2400" dirty="0"/>
          </a:p>
          <a:p>
            <a:pPr marL="0" indent="0">
              <a:buNone/>
            </a:pPr>
            <a:r>
              <a:rPr lang="en-US" sz="2400" dirty="0"/>
              <a:t>#4: Painful art contributes to disconnecting the classic association between pleasure and beauty (where some have objected that this does </a:t>
            </a:r>
            <a:r>
              <a:rPr lang="en-US" sz="2400" i="1" dirty="0"/>
              <a:t>not </a:t>
            </a:r>
            <a:r>
              <a:rPr lang="en-US" sz="2400" dirty="0"/>
              <a:t>mean that art that evokes pain is ugly, but rather that experience of artworks that evoke pain are not </a:t>
            </a:r>
            <a:r>
              <a:rPr lang="en-US" sz="2400" i="1" dirty="0"/>
              <a:t>opposite </a:t>
            </a:r>
            <a:r>
              <a:rPr lang="en-US" sz="2400" dirty="0"/>
              <a:t>those that evoke pleasure, but are “parts of a dense and complex phenomenon” [one sign of which is that evoked pain and fear are </a:t>
            </a:r>
            <a:r>
              <a:rPr lang="en-US" sz="2400" i="1" dirty="0"/>
              <a:t>experience intensifiers</a:t>
            </a:r>
            <a:r>
              <a:rPr lang="en-US" sz="2400" dirty="0"/>
              <a:t>]).</a:t>
            </a:r>
          </a:p>
          <a:p>
            <a:pPr marL="0" indent="0">
              <a:buNone/>
            </a:pPr>
            <a:r>
              <a:rPr lang="en-US" sz="2400" dirty="0"/>
              <a:t>#5: Painful art is “faithful to our real human condition” (and therefore respond to that human interest in artistic representations of actual human experience, including painful and fearsome ones).</a:t>
            </a:r>
          </a:p>
        </p:txBody>
      </p:sp>
    </p:spTree>
    <p:extLst>
      <p:ext uri="{BB962C8B-B14F-4D97-AF65-F5344CB8AC3E}">
        <p14:creationId xmlns:p14="http://schemas.microsoft.com/office/powerpoint/2010/main" val="45116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471EA-42C2-4928-A049-4D1A5B56A062}"/>
              </a:ext>
            </a:extLst>
          </p:cNvPr>
          <p:cNvSpPr>
            <a:spLocks noGrp="1"/>
          </p:cNvSpPr>
          <p:nvPr>
            <p:ph type="ctrTitle"/>
          </p:nvPr>
        </p:nvSpPr>
        <p:spPr/>
        <p:txBody>
          <a:bodyPr/>
          <a:lstStyle/>
          <a:p>
            <a:r>
              <a:rPr lang="en-US" dirty="0"/>
              <a:t>“Why Horror?”</a:t>
            </a:r>
          </a:p>
        </p:txBody>
      </p:sp>
      <p:sp>
        <p:nvSpPr>
          <p:cNvPr id="3" name="Subtitle 2">
            <a:extLst>
              <a:ext uri="{FF2B5EF4-FFF2-40B4-BE49-F238E27FC236}">
                <a16:creationId xmlns:a16="http://schemas.microsoft.com/office/drawing/2014/main" id="{5BD722EC-B8C8-4C9A-803D-E277612FA8DC}"/>
              </a:ext>
            </a:extLst>
          </p:cNvPr>
          <p:cNvSpPr>
            <a:spLocks noGrp="1"/>
          </p:cNvSpPr>
          <p:nvPr>
            <p:ph type="subTitle" idx="1"/>
          </p:nvPr>
        </p:nvSpPr>
        <p:spPr/>
        <p:txBody>
          <a:bodyPr/>
          <a:lstStyle/>
          <a:p>
            <a:r>
              <a:rPr lang="en-US" dirty="0"/>
              <a:t>By</a:t>
            </a:r>
          </a:p>
          <a:p>
            <a:r>
              <a:rPr lang="en-US" dirty="0"/>
              <a:t>Noël Carroll</a:t>
            </a:r>
          </a:p>
        </p:txBody>
      </p:sp>
    </p:spTree>
    <p:extLst>
      <p:ext uri="{BB962C8B-B14F-4D97-AF65-F5344CB8AC3E}">
        <p14:creationId xmlns:p14="http://schemas.microsoft.com/office/powerpoint/2010/main" val="508317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969125"/>
            <a:ext cx="10515600" cy="4801479"/>
          </a:xfrm>
        </p:spPr>
        <p:txBody>
          <a:bodyPr>
            <a:normAutofit/>
          </a:bodyPr>
          <a:lstStyle/>
          <a:p>
            <a:pPr marL="0" indent="0" algn="ctr">
              <a:lnSpc>
                <a:spcPts val="2800"/>
              </a:lnSpc>
              <a:buNone/>
            </a:pPr>
            <a:r>
              <a:rPr lang="en-US" b="1" dirty="0"/>
              <a:t>Carroll beings with a question:</a:t>
            </a:r>
          </a:p>
          <a:p>
            <a:pPr marL="0" indent="0" algn="ctr">
              <a:lnSpc>
                <a:spcPts val="2800"/>
              </a:lnSpc>
              <a:spcBef>
                <a:spcPts val="0"/>
              </a:spcBef>
              <a:buNone/>
            </a:pPr>
            <a:r>
              <a:rPr lang="en-US" b="1" dirty="0"/>
              <a:t>“Why would anyone </a:t>
            </a:r>
            <a:r>
              <a:rPr lang="en-US" b="1" i="1" dirty="0"/>
              <a:t>want</a:t>
            </a:r>
            <a:r>
              <a:rPr lang="en-US" b="1" dirty="0"/>
              <a:t> to be … art-horrified?”</a:t>
            </a:r>
            <a:endParaRPr lang="en-US" sz="2400" dirty="0"/>
          </a:p>
          <a:p>
            <a:pPr marL="0" indent="0" algn="ctr">
              <a:lnSpc>
                <a:spcPts val="2400"/>
              </a:lnSpc>
              <a:buNone/>
            </a:pPr>
            <a:r>
              <a:rPr lang="en-US" sz="2400" dirty="0"/>
              <a:t>NC’s view has been that </a:t>
            </a:r>
            <a:r>
              <a:rPr lang="en-US" sz="2400" i="1" dirty="0"/>
              <a:t>repulsion </a:t>
            </a:r>
            <a:r>
              <a:rPr lang="en-US" sz="2400" dirty="0"/>
              <a:t>or </a:t>
            </a:r>
            <a:r>
              <a:rPr lang="en-US" sz="2400" i="1" dirty="0"/>
              <a:t>disgust </a:t>
            </a:r>
            <a:r>
              <a:rPr lang="en-US" sz="2400" dirty="0"/>
              <a:t>are the key emotional elements of art-horror. </a:t>
            </a:r>
          </a:p>
          <a:p>
            <a:pPr marL="0" indent="0" algn="ctr">
              <a:lnSpc>
                <a:spcPts val="2400"/>
              </a:lnSpc>
              <a:buNone/>
            </a:pPr>
            <a:r>
              <a:rPr lang="en-US" sz="2400" dirty="0"/>
              <a:t>How can what is </a:t>
            </a:r>
            <a:r>
              <a:rPr lang="en-US" sz="2400" i="1" dirty="0"/>
              <a:t>repulsive </a:t>
            </a:r>
            <a:r>
              <a:rPr lang="en-US" sz="2400" dirty="0"/>
              <a:t>or </a:t>
            </a:r>
            <a:r>
              <a:rPr lang="en-US" sz="2400" i="1" dirty="0"/>
              <a:t>disgusting </a:t>
            </a:r>
            <a:r>
              <a:rPr lang="en-US" sz="2400" dirty="0"/>
              <a:t>be </a:t>
            </a:r>
            <a:r>
              <a:rPr lang="en-US" sz="2400" i="1" dirty="0"/>
              <a:t>pleasurable?</a:t>
            </a:r>
            <a:r>
              <a:rPr lang="en-US" sz="2400" dirty="0"/>
              <a:t> </a:t>
            </a:r>
          </a:p>
          <a:p>
            <a:pPr marL="0" indent="0" algn="ctr">
              <a:lnSpc>
                <a:spcPts val="2400"/>
              </a:lnSpc>
              <a:buNone/>
            </a:pPr>
            <a:r>
              <a:rPr lang="en-US" sz="2400" dirty="0"/>
              <a:t>This is the </a:t>
            </a:r>
            <a:r>
              <a:rPr lang="en-US" sz="2400" b="1" dirty="0"/>
              <a:t>Paradox of Horror</a:t>
            </a:r>
            <a:endParaRPr lang="en-US" sz="2400" dirty="0"/>
          </a:p>
        </p:txBody>
      </p:sp>
    </p:spTree>
    <p:extLst>
      <p:ext uri="{BB962C8B-B14F-4D97-AF65-F5344CB8AC3E}">
        <p14:creationId xmlns:p14="http://schemas.microsoft.com/office/powerpoint/2010/main" val="149212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682204"/>
            <a:ext cx="10515600" cy="5493591"/>
          </a:xfrm>
        </p:spPr>
        <p:txBody>
          <a:bodyPr>
            <a:normAutofit fontScale="55000" lnSpcReduction="20000"/>
          </a:bodyPr>
          <a:lstStyle/>
          <a:p>
            <a:pPr marL="0" indent="0" algn="ctr">
              <a:buNone/>
            </a:pPr>
            <a:r>
              <a:rPr lang="en-US" sz="5100" b="1" dirty="0"/>
              <a:t>Carroll’s Account of </a:t>
            </a:r>
            <a:r>
              <a:rPr lang="en-US" sz="5100" b="1" dirty="0" smtClean="0"/>
              <a:t>Art-Horror (</a:t>
            </a:r>
            <a:r>
              <a:rPr lang="en-US" sz="5100" b="1" dirty="0" err="1" smtClean="0"/>
              <a:t>redux</a:t>
            </a:r>
            <a:r>
              <a:rPr lang="en-US" sz="5100" b="1" dirty="0" smtClean="0"/>
              <a:t>)</a:t>
            </a:r>
            <a:endParaRPr lang="en-US" sz="5100" b="1" dirty="0"/>
          </a:p>
          <a:p>
            <a:pPr marL="0" indent="0">
              <a:lnSpc>
                <a:spcPts val="2400"/>
              </a:lnSpc>
              <a:buNone/>
            </a:pPr>
            <a:r>
              <a:rPr lang="en-US" sz="5100" dirty="0"/>
              <a:t>Art-Horror turns on the presence of a </a:t>
            </a:r>
            <a:r>
              <a:rPr lang="en-US" sz="5100" i="1" dirty="0"/>
              <a:t>monster. </a:t>
            </a:r>
            <a:r>
              <a:rPr lang="en-US" sz="5100" dirty="0"/>
              <a:t>The associated </a:t>
            </a:r>
            <a:r>
              <a:rPr lang="en-US" sz="5100" i="1" dirty="0"/>
              <a:t>narrative style </a:t>
            </a:r>
            <a:r>
              <a:rPr lang="en-US" sz="5100" dirty="0"/>
              <a:t>revolves around “proving, disclosing, discovering, and confirming the existence of something that is impossible, something that defies standing conceptual schemes.”</a:t>
            </a:r>
          </a:p>
          <a:p>
            <a:pPr marL="0" indent="0">
              <a:lnSpc>
                <a:spcPts val="2400"/>
              </a:lnSpc>
              <a:buNone/>
            </a:pPr>
            <a:r>
              <a:rPr lang="en-US" sz="5100" dirty="0"/>
              <a:t>This makes the audience </a:t>
            </a:r>
            <a:r>
              <a:rPr lang="en-US" sz="5100" i="1" dirty="0"/>
              <a:t>curious </a:t>
            </a:r>
            <a:r>
              <a:rPr lang="en-US" sz="5100" dirty="0"/>
              <a:t>about the </a:t>
            </a:r>
            <a:r>
              <a:rPr lang="en-US" sz="5100" i="1" dirty="0"/>
              <a:t>monster</a:t>
            </a:r>
            <a:r>
              <a:rPr lang="en-US" sz="5100" dirty="0"/>
              <a:t>: what kind of thing is it? What can it do? </a:t>
            </a:r>
            <a:r>
              <a:rPr lang="en-US" sz="5100" i="1" dirty="0"/>
              <a:t>Monsters </a:t>
            </a:r>
            <a:r>
              <a:rPr lang="en-US" sz="5100" dirty="0"/>
              <a:t>are the perfect </a:t>
            </a:r>
            <a:r>
              <a:rPr lang="en-US" sz="5100" dirty="0" err="1"/>
              <a:t>behicle</a:t>
            </a:r>
            <a:r>
              <a:rPr lang="en-US" sz="5100" dirty="0"/>
              <a:t> for curiosity </a:t>
            </a:r>
            <a:r>
              <a:rPr lang="en-US" sz="5100" u="sng" dirty="0"/>
              <a:t>since they are </a:t>
            </a:r>
            <a:r>
              <a:rPr lang="en-US" sz="5100" i="1" u="sng" dirty="0"/>
              <a:t>impossible beings</a:t>
            </a:r>
            <a:r>
              <a:rPr lang="en-US" sz="5100" u="sng" dirty="0"/>
              <a:t>.</a:t>
            </a:r>
            <a:endParaRPr lang="en-US" sz="5100" dirty="0"/>
          </a:p>
          <a:p>
            <a:pPr marL="0" indent="0">
              <a:lnSpc>
                <a:spcPts val="2400"/>
              </a:lnSpc>
              <a:buNone/>
            </a:pPr>
            <a:r>
              <a:rPr lang="en-US" sz="5100" dirty="0"/>
              <a:t>Their expectations revolve are what amounts to a </a:t>
            </a:r>
            <a:r>
              <a:rPr lang="en-US" sz="5100" u="sng" dirty="0"/>
              <a:t>narrative ‘secret</a:t>
            </a:r>
            <a:r>
              <a:rPr lang="en-US" sz="5100" dirty="0"/>
              <a:t>’:</a:t>
            </a:r>
          </a:p>
          <a:p>
            <a:pPr marL="0" indent="0">
              <a:lnSpc>
                <a:spcPts val="2400"/>
              </a:lnSpc>
              <a:buNone/>
            </a:pPr>
            <a:r>
              <a:rPr lang="en-US" sz="5100" dirty="0"/>
              <a:t>	“Horror stories are often protracted series of discoveries.”[p35t]</a:t>
            </a:r>
          </a:p>
          <a:p>
            <a:pPr marL="0" indent="0">
              <a:lnSpc>
                <a:spcPts val="2400"/>
              </a:lnSpc>
              <a:buNone/>
            </a:pPr>
            <a:r>
              <a:rPr lang="en-US" sz="5100" dirty="0"/>
              <a:t>Upshot: Art-Horror that works with </a:t>
            </a:r>
            <a:r>
              <a:rPr lang="en-US" sz="5100" i="1" dirty="0"/>
              <a:t>monster/monsters </a:t>
            </a:r>
            <a:r>
              <a:rPr lang="en-US" sz="5100" dirty="0"/>
              <a:t>is, then, a species of </a:t>
            </a:r>
            <a:r>
              <a:rPr lang="en-US" sz="5100" i="1" dirty="0"/>
              <a:t>mystery narrative</a:t>
            </a:r>
            <a:r>
              <a:rPr lang="en-US" sz="5100" dirty="0"/>
              <a:t>. But in this case, the question is not “Who done it?” but “Does the monster exist, and if so, </a:t>
            </a:r>
            <a:r>
              <a:rPr lang="en-US" sz="5100" b="1" dirty="0"/>
              <a:t>What</a:t>
            </a:r>
            <a:r>
              <a:rPr lang="en-US" sz="5100" dirty="0"/>
              <a:t> </a:t>
            </a:r>
            <a:r>
              <a:rPr lang="en-US" sz="5100" b="1" dirty="0"/>
              <a:t>is it</a:t>
            </a:r>
            <a:r>
              <a:rPr lang="en-US" sz="5100" dirty="0"/>
              <a:t>?”</a:t>
            </a:r>
          </a:p>
          <a:p>
            <a:pPr marL="0" indent="0">
              <a:lnSpc>
                <a:spcPts val="2400"/>
              </a:lnSpc>
              <a:buNone/>
            </a:pPr>
            <a:r>
              <a:rPr lang="en-GB" sz="5100" dirty="0"/>
              <a:t>Question: B</a:t>
            </a:r>
            <a:r>
              <a:rPr lang="en-US" sz="5100" dirty="0" err="1"/>
              <a:t>ut</a:t>
            </a:r>
            <a:r>
              <a:rPr lang="en-US" sz="5100" dirty="0"/>
              <a:t> </a:t>
            </a:r>
            <a:r>
              <a:rPr lang="en-US" sz="5100" i="1" dirty="0"/>
              <a:t>are</a:t>
            </a:r>
            <a:r>
              <a:rPr lang="en-US" sz="5100" dirty="0"/>
              <a:t> all horror films built around curiosity about a monsters?</a:t>
            </a:r>
          </a:p>
          <a:p>
            <a:pPr marL="0" indent="0">
              <a:lnSpc>
                <a:spcPts val="2400"/>
              </a:lnSpc>
              <a:buNone/>
            </a:pPr>
            <a:endParaRPr lang="en-US" sz="2400" dirty="0"/>
          </a:p>
        </p:txBody>
      </p:sp>
    </p:spTree>
    <p:extLst>
      <p:ext uri="{BB962C8B-B14F-4D97-AF65-F5344CB8AC3E}">
        <p14:creationId xmlns:p14="http://schemas.microsoft.com/office/powerpoint/2010/main" val="318353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114366"/>
            <a:ext cx="10515600" cy="4629267"/>
          </a:xfrm>
        </p:spPr>
        <p:txBody>
          <a:bodyPr>
            <a:normAutofit/>
          </a:bodyPr>
          <a:lstStyle/>
          <a:p>
            <a:pPr marL="0" indent="0" algn="ctr">
              <a:buNone/>
            </a:pPr>
            <a:r>
              <a:rPr lang="en-US" b="1" dirty="0"/>
              <a:t>Carroll’s key claim:</a:t>
            </a:r>
          </a:p>
          <a:p>
            <a:pPr marL="0" indent="0">
              <a:lnSpc>
                <a:spcPts val="2400"/>
              </a:lnSpc>
              <a:buNone/>
            </a:pPr>
            <a:r>
              <a:rPr lang="en-US" sz="2400" dirty="0"/>
              <a:t>The pleasure in Art-Horror is </a:t>
            </a:r>
            <a:r>
              <a:rPr lang="en-US" sz="2400" b="1" dirty="0"/>
              <a:t>cognitive</a:t>
            </a:r>
            <a:r>
              <a:rPr lang="en-US" sz="2400" dirty="0"/>
              <a:t>: we enjoy trying to figure out whether the monster exists, then if it exists, how it exists, how it can be fit into our existing cultural/conceptual scheme, etc. </a:t>
            </a:r>
          </a:p>
          <a:p>
            <a:pPr marL="0" indent="0">
              <a:lnSpc>
                <a:spcPts val="2400"/>
              </a:lnSpc>
              <a:buNone/>
            </a:pPr>
            <a:r>
              <a:rPr lang="en-US" sz="2400" dirty="0"/>
              <a:t>NC thinks that the driver of disgust and fear is that the monster ‘violates our classificatory scheme’.</a:t>
            </a:r>
          </a:p>
          <a:p>
            <a:pPr marL="0" indent="0">
              <a:lnSpc>
                <a:spcPts val="2400"/>
              </a:lnSpc>
              <a:buNone/>
            </a:pPr>
            <a:r>
              <a:rPr lang="en-US" sz="2400" dirty="0"/>
              <a:t>NC adds that to function as the locus/stimulant for the pleasurable pursuit of our natural curiosity about an </a:t>
            </a:r>
            <a:r>
              <a:rPr lang="en-US" sz="2400" i="1" dirty="0"/>
              <a:t>impossible being</a:t>
            </a:r>
            <a:r>
              <a:rPr lang="en-US" sz="2400" dirty="0"/>
              <a:t>, they must </a:t>
            </a:r>
            <a:r>
              <a:rPr lang="en-US" sz="2400" b="1" dirty="0"/>
              <a:t>add features that make them objects of disgust, loathing, disturbing and repulsive</a:t>
            </a:r>
            <a:r>
              <a:rPr lang="en-US" sz="2400" dirty="0"/>
              <a:t>.</a:t>
            </a:r>
          </a:p>
          <a:p>
            <a:pPr marL="0" indent="0">
              <a:lnSpc>
                <a:spcPts val="2400"/>
              </a:lnSpc>
              <a:buNone/>
            </a:pPr>
            <a:r>
              <a:rPr lang="en-US" sz="2400" dirty="0"/>
              <a:t>	JP: NC’s point seems to be that without our repulsion, disgust, loathing and fear tied to these rejecting emotions, we would not be so caught up pleasurably in the complex cognitive process of discovery and disclosure.</a:t>
            </a:r>
          </a:p>
        </p:txBody>
      </p:sp>
    </p:spTree>
    <p:extLst>
      <p:ext uri="{BB962C8B-B14F-4D97-AF65-F5344CB8AC3E}">
        <p14:creationId xmlns:p14="http://schemas.microsoft.com/office/powerpoint/2010/main" val="323452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E398-CBA3-44B4-929C-5F65683447D9}"/>
              </a:ext>
            </a:extLst>
          </p:cNvPr>
          <p:cNvSpPr>
            <a:spLocks noGrp="1"/>
          </p:cNvSpPr>
          <p:nvPr>
            <p:ph type="title"/>
          </p:nvPr>
        </p:nvSpPr>
        <p:spPr/>
        <p:txBody>
          <a:bodyPr/>
          <a:lstStyle/>
          <a:p>
            <a:pPr algn="ctr"/>
            <a:r>
              <a:rPr lang="en-US" b="1" dirty="0"/>
              <a:t>Introduction</a:t>
            </a:r>
          </a:p>
        </p:txBody>
      </p:sp>
      <p:sp>
        <p:nvSpPr>
          <p:cNvPr id="3" name="Content Placeholder 2">
            <a:extLst>
              <a:ext uri="{FF2B5EF4-FFF2-40B4-BE49-F238E27FC236}">
                <a16:creationId xmlns:a16="http://schemas.microsoft.com/office/drawing/2014/main" id="{1980B232-DB7F-4D55-81A9-1CE85FE2F4B6}"/>
              </a:ext>
            </a:extLst>
          </p:cNvPr>
          <p:cNvSpPr>
            <a:spLocks noGrp="1"/>
          </p:cNvSpPr>
          <p:nvPr>
            <p:ph idx="1"/>
          </p:nvPr>
        </p:nvSpPr>
        <p:spPr/>
        <p:txBody>
          <a:bodyPr/>
          <a:lstStyle/>
          <a:p>
            <a:pPr marL="0" indent="0" algn="ctr">
              <a:buNone/>
            </a:pPr>
            <a:r>
              <a:rPr lang="en-US" u="sng" dirty="0" err="1"/>
              <a:t>Sauchelli’s</a:t>
            </a:r>
            <a:r>
              <a:rPr lang="en-US" u="sng" dirty="0"/>
              <a:t> question</a:t>
            </a:r>
            <a:r>
              <a:rPr lang="en-US" dirty="0"/>
              <a:t>:</a:t>
            </a:r>
          </a:p>
          <a:p>
            <a:pPr marL="0" indent="0" algn="ctr">
              <a:buNone/>
            </a:pPr>
            <a:r>
              <a:rPr lang="en-US" dirty="0"/>
              <a:t>What is </a:t>
            </a:r>
            <a:r>
              <a:rPr lang="en-US" b="1" dirty="0"/>
              <a:t>distinctive </a:t>
            </a:r>
            <a:r>
              <a:rPr lang="en-US" dirty="0"/>
              <a:t>and </a:t>
            </a:r>
            <a:r>
              <a:rPr lang="en-US" b="1" dirty="0"/>
              <a:t>essential</a:t>
            </a:r>
            <a:r>
              <a:rPr lang="en-US" dirty="0"/>
              <a:t> to </a:t>
            </a:r>
            <a:r>
              <a:rPr lang="en-US" u="sng" dirty="0"/>
              <a:t>horror</a:t>
            </a:r>
            <a:r>
              <a:rPr lang="en-US" dirty="0"/>
              <a:t> artworks?</a:t>
            </a:r>
          </a:p>
          <a:p>
            <a:pPr marL="0" indent="0" algn="ctr">
              <a:buNone/>
            </a:pPr>
            <a:r>
              <a:rPr lang="en-US" dirty="0"/>
              <a:t>Artworks to consider:</a:t>
            </a:r>
          </a:p>
          <a:p>
            <a:pPr marL="0" indent="0" algn="ctr">
              <a:buNone/>
            </a:pPr>
            <a:r>
              <a:rPr lang="en-US" dirty="0"/>
              <a:t>Film, Music, Poetry, Painting, Sculpture, Literary Fiction</a:t>
            </a:r>
          </a:p>
          <a:p>
            <a:pPr marL="0" indent="0" algn="ctr">
              <a:buNone/>
            </a:pPr>
            <a:r>
              <a:rPr lang="en-US" u="sng" dirty="0"/>
              <a:t>His main answer</a:t>
            </a:r>
            <a:r>
              <a:rPr lang="en-US" dirty="0"/>
              <a:t>:</a:t>
            </a:r>
          </a:p>
          <a:p>
            <a:pPr marL="0" indent="0" algn="ctr">
              <a:buNone/>
            </a:pPr>
            <a:r>
              <a:rPr lang="en-US" dirty="0"/>
              <a:t>These artworks “…share </a:t>
            </a:r>
            <a:r>
              <a:rPr lang="en-US" b="1" dirty="0"/>
              <a:t>a variable set of rhetorical devices</a:t>
            </a:r>
            <a:r>
              <a:rPr lang="en-US" dirty="0"/>
              <a:t> </a:t>
            </a:r>
            <a:r>
              <a:rPr lang="en-US" b="1" dirty="0"/>
              <a:t>designed to elicit a specific mood</a:t>
            </a:r>
            <a:r>
              <a:rPr lang="en-US" dirty="0"/>
              <a:t>.” [p40LeftTop]</a:t>
            </a:r>
          </a:p>
        </p:txBody>
      </p:sp>
    </p:spTree>
    <p:extLst>
      <p:ext uri="{BB962C8B-B14F-4D97-AF65-F5344CB8AC3E}">
        <p14:creationId xmlns:p14="http://schemas.microsoft.com/office/powerpoint/2010/main" val="197527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99160" y="1565471"/>
            <a:ext cx="10515600" cy="4042850"/>
          </a:xfrm>
        </p:spPr>
        <p:txBody>
          <a:bodyPr>
            <a:normAutofit/>
          </a:bodyPr>
          <a:lstStyle/>
          <a:p>
            <a:pPr marL="0" indent="0" algn="ctr">
              <a:buNone/>
            </a:pPr>
            <a:r>
              <a:rPr lang="en-US" b="1" dirty="0"/>
              <a:t>Objections to Carroll’s Account</a:t>
            </a:r>
          </a:p>
          <a:p>
            <a:pPr marL="514350" indent="-514350">
              <a:buAutoNum type="arabicPeriod"/>
            </a:pPr>
            <a:r>
              <a:rPr lang="en-US" sz="2400" dirty="0"/>
              <a:t>Other genres (notably, detective stories, disaster narratives, dystopian climate change sagas, etc.) involve the same process of discovery, confirmation and associated cognitive tools of exploration/disclosure.</a:t>
            </a:r>
          </a:p>
          <a:p>
            <a:pPr marL="514350" indent="-514350">
              <a:buAutoNum type="arabicPeriod"/>
            </a:pPr>
            <a:r>
              <a:rPr lang="en-US" sz="2400" dirty="0"/>
              <a:t>Some Art-Horror </a:t>
            </a:r>
            <a:r>
              <a:rPr lang="en-US" sz="2400" u="sng" dirty="0"/>
              <a:t>lacks any narrative at all</a:t>
            </a:r>
            <a:r>
              <a:rPr lang="en-US" sz="2400" dirty="0"/>
              <a:t> (horror paintings) and </a:t>
            </a:r>
            <a:r>
              <a:rPr lang="en-US" sz="2400" u="sng" dirty="0"/>
              <a:t>some lack the discovery/confirmation elements of exploration &amp; disclosure</a:t>
            </a:r>
            <a:r>
              <a:rPr lang="en-US" sz="2400" dirty="0"/>
              <a:t>. [pg38t/m]</a:t>
            </a:r>
          </a:p>
          <a:p>
            <a:pPr marL="514350" indent="-514350">
              <a:buAutoNum type="arabicPeriod"/>
            </a:pPr>
            <a:r>
              <a:rPr lang="en-US" sz="2400" dirty="0"/>
              <a:t>The emphasis on the puzzle about the apparently impossible and consequent interest in discovery/exploration/disclosure processes doesn’t seem to </a:t>
            </a:r>
            <a:r>
              <a:rPr lang="en-US" sz="2400" b="1" dirty="0"/>
              <a:t>connect</a:t>
            </a:r>
            <a:r>
              <a:rPr lang="en-US" sz="2400" dirty="0"/>
              <a:t> all that to the </a:t>
            </a:r>
            <a:r>
              <a:rPr lang="en-US" sz="2400" b="1" dirty="0"/>
              <a:t>emotional of revulsion</a:t>
            </a:r>
            <a:r>
              <a:rPr lang="en-US" sz="2400" dirty="0"/>
              <a:t> that is the central quality that distinguishes the genre. [pg38m]</a:t>
            </a:r>
          </a:p>
        </p:txBody>
      </p:sp>
    </p:spTree>
    <p:extLst>
      <p:ext uri="{BB962C8B-B14F-4D97-AF65-F5344CB8AC3E}">
        <p14:creationId xmlns:p14="http://schemas.microsoft.com/office/powerpoint/2010/main" val="167800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972312" y="1272863"/>
            <a:ext cx="10515600" cy="4042850"/>
          </a:xfrm>
        </p:spPr>
        <p:txBody>
          <a:bodyPr>
            <a:normAutofit fontScale="92500"/>
          </a:bodyPr>
          <a:lstStyle/>
          <a:p>
            <a:pPr marL="0" indent="0" algn="ctr">
              <a:buNone/>
            </a:pPr>
            <a:r>
              <a:rPr lang="en-US" b="1" dirty="0" smtClean="0"/>
              <a:t>NC’s Replies to Objections </a:t>
            </a:r>
            <a:r>
              <a:rPr lang="en-US" b="1" dirty="0"/>
              <a:t>to </a:t>
            </a:r>
            <a:r>
              <a:rPr lang="en-US" b="1" dirty="0" smtClean="0"/>
              <a:t>His </a:t>
            </a:r>
            <a:r>
              <a:rPr lang="en-US" b="1" dirty="0"/>
              <a:t>Account</a:t>
            </a:r>
          </a:p>
          <a:p>
            <a:pPr marL="0" indent="0">
              <a:lnSpc>
                <a:spcPts val="2500"/>
              </a:lnSpc>
              <a:spcBef>
                <a:spcPts val="1200"/>
              </a:spcBef>
              <a:buNone/>
            </a:pPr>
            <a:r>
              <a:rPr lang="en-US" sz="2600" dirty="0"/>
              <a:t>Reply to No. 1: Yes, but these others don’t involve an “evil that … is </a:t>
            </a:r>
            <a:r>
              <a:rPr lang="en-US" sz="2600" dirty="0" smtClean="0"/>
              <a:t>… impossible </a:t>
            </a:r>
            <a:r>
              <a:rPr lang="en-US" sz="2600" dirty="0"/>
              <a:t>[or,] in principle,  unknown” nor one that inspires disgust or loathing.</a:t>
            </a:r>
          </a:p>
          <a:p>
            <a:pPr marL="0" indent="0">
              <a:lnSpc>
                <a:spcPts val="2500"/>
              </a:lnSpc>
              <a:spcBef>
                <a:spcPts val="1200"/>
              </a:spcBef>
              <a:buNone/>
            </a:pPr>
            <a:r>
              <a:rPr lang="en-US" sz="2600" dirty="0"/>
              <a:t>NC’s Reply to No. 2 and No. 3: these objections are good ones and show that the account/’conjecture’ needs to be expanded to cover these.</a:t>
            </a:r>
          </a:p>
          <a:p>
            <a:pPr marL="0" indent="0">
              <a:lnSpc>
                <a:spcPts val="2500"/>
              </a:lnSpc>
              <a:spcBef>
                <a:spcPts val="1200"/>
              </a:spcBef>
              <a:buNone/>
            </a:pPr>
            <a:r>
              <a:rPr lang="en-US" sz="2600" dirty="0" smtClean="0"/>
              <a:t>NC’s Solution</a:t>
            </a:r>
            <a:r>
              <a:rPr lang="en-US" sz="2600" dirty="0"/>
              <a:t>: curiosity is </a:t>
            </a:r>
            <a:r>
              <a:rPr lang="en-US" sz="2600" i="1" dirty="0"/>
              <a:t>not only </a:t>
            </a:r>
            <a:r>
              <a:rPr lang="en-US" sz="2600" dirty="0"/>
              <a:t>aroused by the impossibility of the Beast, but “the objects of Art-Horror in and of themselves engender curiosity as well.” [pg38b]</a:t>
            </a:r>
          </a:p>
          <a:p>
            <a:pPr marL="0" indent="0">
              <a:lnSpc>
                <a:spcPts val="2500"/>
              </a:lnSpc>
              <a:spcBef>
                <a:spcPts val="1200"/>
              </a:spcBef>
              <a:buNone/>
            </a:pPr>
            <a:r>
              <a:rPr lang="en-US" sz="2600" dirty="0" smtClean="0"/>
              <a:t>Key </a:t>
            </a:r>
            <a:r>
              <a:rPr lang="en-US" sz="2600" dirty="0"/>
              <a:t>to the Solution: that the </a:t>
            </a:r>
            <a:r>
              <a:rPr lang="en-US" sz="2600" u="sng" dirty="0"/>
              <a:t>impossible Beast </a:t>
            </a:r>
            <a:r>
              <a:rPr lang="en-US" sz="2600" dirty="0"/>
              <a:t>is </a:t>
            </a:r>
            <a:r>
              <a:rPr lang="en-US" sz="2600" b="1" dirty="0"/>
              <a:t>IMPURE/anomalous</a:t>
            </a:r>
            <a:r>
              <a:rPr lang="en-US" sz="2600" dirty="0"/>
              <a:t>. “Anomalies are interesting…elicit interest”. Upshot: what is </a:t>
            </a:r>
            <a:r>
              <a:rPr lang="en-US" sz="2600" u="sng" dirty="0"/>
              <a:t>disturbing, distressing, disgusting</a:t>
            </a:r>
            <a:r>
              <a:rPr lang="en-US" sz="2600" dirty="0"/>
              <a:t> is </a:t>
            </a:r>
            <a:r>
              <a:rPr lang="en-US" sz="2600" b="1" u="sng" dirty="0"/>
              <a:t>also riveting/thrilling</a:t>
            </a:r>
            <a:r>
              <a:rPr lang="en-US" sz="2600" dirty="0"/>
              <a:t>. [pg39m]</a:t>
            </a:r>
          </a:p>
        </p:txBody>
      </p:sp>
    </p:spTree>
    <p:extLst>
      <p:ext uri="{BB962C8B-B14F-4D97-AF65-F5344CB8AC3E}">
        <p14:creationId xmlns:p14="http://schemas.microsoft.com/office/powerpoint/2010/main" val="395135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972312" y="1272863"/>
            <a:ext cx="10515600" cy="4042850"/>
          </a:xfrm>
        </p:spPr>
        <p:txBody>
          <a:bodyPr>
            <a:normAutofit fontScale="92500" lnSpcReduction="20000"/>
          </a:bodyPr>
          <a:lstStyle/>
          <a:p>
            <a:pPr marL="0" indent="0">
              <a:buNone/>
            </a:pPr>
            <a:r>
              <a:rPr lang="en-US" b="1" dirty="0"/>
              <a:t>NOTE: </a:t>
            </a:r>
            <a:r>
              <a:rPr lang="en-US" dirty="0"/>
              <a:t>NC mentions the “thought theory of fictional emotion” that he covers earlier in his book. This takes it that the audience </a:t>
            </a:r>
            <a:r>
              <a:rPr lang="en-US" i="1" dirty="0"/>
              <a:t>knows </a:t>
            </a:r>
            <a:r>
              <a:rPr lang="en-US" dirty="0"/>
              <a:t>that the Beast does not exist. They are merely reacting to the </a:t>
            </a:r>
            <a:r>
              <a:rPr lang="en-US" u="sng" dirty="0"/>
              <a:t>possibility that such a being MIGHT exist</a:t>
            </a:r>
            <a:r>
              <a:rPr lang="en-US" dirty="0"/>
              <a:t> (and this comports well with </a:t>
            </a:r>
            <a:r>
              <a:rPr lang="en-US" dirty="0" err="1"/>
              <a:t>Gaut’s</a:t>
            </a:r>
            <a:r>
              <a:rPr lang="en-US" dirty="0"/>
              <a:t> account of fictional emotion in terms of </a:t>
            </a:r>
            <a:r>
              <a:rPr lang="en-US" b="1" dirty="0"/>
              <a:t>making-believe</a:t>
            </a:r>
            <a:r>
              <a:rPr lang="en-US" dirty="0"/>
              <a:t>).</a:t>
            </a:r>
          </a:p>
          <a:p>
            <a:pPr marL="0" indent="0">
              <a:buNone/>
            </a:pPr>
            <a:r>
              <a:rPr lang="en-US" dirty="0"/>
              <a:t> </a:t>
            </a:r>
          </a:p>
          <a:p>
            <a:pPr marL="0" indent="0">
              <a:buNone/>
            </a:pPr>
            <a:r>
              <a:rPr lang="en-US" dirty="0"/>
              <a:t>This gives NC a solution to the first objection to the ‘conjecture’: non-narrative Art-Horror evokes curiosity precisely because they “promote fascination at the same time they distress” since even without a narrative approach to the Beast, the presentation nonetheless gets us </a:t>
            </a:r>
            <a:r>
              <a:rPr lang="en-US" i="1" u="sng" dirty="0"/>
              <a:t>imagining that such a Beast </a:t>
            </a:r>
            <a:r>
              <a:rPr lang="en-US" b="1" i="1" u="sng" dirty="0"/>
              <a:t>could exist</a:t>
            </a:r>
            <a:r>
              <a:rPr lang="en-US" dirty="0"/>
              <a:t> (The Unseen Monster Under the Bed can be replaced by a painting of a child looking under a bed with a terrified look on their face).</a:t>
            </a:r>
          </a:p>
        </p:txBody>
      </p:sp>
    </p:spTree>
    <p:extLst>
      <p:ext uri="{BB962C8B-B14F-4D97-AF65-F5344CB8AC3E}">
        <p14:creationId xmlns:p14="http://schemas.microsoft.com/office/powerpoint/2010/main" val="241843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253331"/>
            <a:ext cx="10515600" cy="4351338"/>
          </a:xfrm>
        </p:spPr>
        <p:txBody>
          <a:bodyPr/>
          <a:lstStyle/>
          <a:p>
            <a:pPr marL="0" indent="0" algn="ctr">
              <a:buNone/>
            </a:pPr>
            <a:r>
              <a:rPr lang="en-US" b="1" dirty="0" err="1"/>
              <a:t>Sauchelli</a:t>
            </a:r>
            <a:r>
              <a:rPr lang="en-US" b="1" dirty="0"/>
              <a:t> (AS)’s Objectives in “Horror and Mood”</a:t>
            </a:r>
          </a:p>
          <a:p>
            <a:pPr marL="514350" indent="-514350">
              <a:buAutoNum type="arabicPeriod"/>
            </a:pPr>
            <a:r>
              <a:rPr lang="en-US" dirty="0"/>
              <a:t>Discuss a competing account of Horror (Noël Carroll’s), a) outline objections to that account, and b) offer an alternative account that covers artworks that are not handled well by Carroll’s.</a:t>
            </a:r>
          </a:p>
          <a:p>
            <a:pPr marL="514350" indent="-514350">
              <a:buAutoNum type="arabicPeriod"/>
            </a:pPr>
            <a:r>
              <a:rPr lang="en-US" dirty="0"/>
              <a:t>Explain and defend a distinction between </a:t>
            </a:r>
            <a:r>
              <a:rPr lang="en-US" b="1" dirty="0"/>
              <a:t>emotion</a:t>
            </a:r>
            <a:r>
              <a:rPr lang="en-US" dirty="0"/>
              <a:t> (as defined by Carroll) and </a:t>
            </a:r>
            <a:r>
              <a:rPr lang="en-US" b="1" dirty="0"/>
              <a:t>mood</a:t>
            </a:r>
            <a:r>
              <a:rPr lang="en-US" dirty="0"/>
              <a:t> (the main alternative element in AS’s account of horror)</a:t>
            </a:r>
          </a:p>
          <a:p>
            <a:pPr marL="514350" indent="-514350">
              <a:buAutoNum type="arabicPeriod"/>
            </a:pPr>
            <a:r>
              <a:rPr lang="en-US" dirty="0"/>
              <a:t>Give an account of art-horror in terms of “the capacity of works of horror to elicit a specific mood and a specific attention toward generally unpleasant issues.”[p40Lm]</a:t>
            </a:r>
          </a:p>
        </p:txBody>
      </p:sp>
    </p:spTree>
    <p:extLst>
      <p:ext uri="{BB962C8B-B14F-4D97-AF65-F5344CB8AC3E}">
        <p14:creationId xmlns:p14="http://schemas.microsoft.com/office/powerpoint/2010/main" val="374393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E398-CBA3-44B4-929C-5F65683447D9}"/>
              </a:ext>
            </a:extLst>
          </p:cNvPr>
          <p:cNvSpPr>
            <a:spLocks noGrp="1"/>
          </p:cNvSpPr>
          <p:nvPr>
            <p:ph type="title"/>
          </p:nvPr>
        </p:nvSpPr>
        <p:spPr>
          <a:xfrm>
            <a:off x="838200" y="365125"/>
            <a:ext cx="10515600" cy="969405"/>
          </a:xfrm>
        </p:spPr>
        <p:txBody>
          <a:bodyPr>
            <a:normAutofit/>
          </a:bodyPr>
          <a:lstStyle/>
          <a:p>
            <a:pPr algn="ctr"/>
            <a:r>
              <a:rPr lang="en-US" sz="3600" b="1" dirty="0"/>
              <a:t>I. Art Horror and Monsters</a:t>
            </a:r>
          </a:p>
        </p:txBody>
      </p:sp>
      <p:sp>
        <p:nvSpPr>
          <p:cNvPr id="3" name="Content Placeholder 2">
            <a:extLst>
              <a:ext uri="{FF2B5EF4-FFF2-40B4-BE49-F238E27FC236}">
                <a16:creationId xmlns:a16="http://schemas.microsoft.com/office/drawing/2014/main" id="{1980B232-DB7F-4D55-81A9-1CE85FE2F4B6}"/>
              </a:ext>
            </a:extLst>
          </p:cNvPr>
          <p:cNvSpPr>
            <a:spLocks noGrp="1"/>
          </p:cNvSpPr>
          <p:nvPr>
            <p:ph idx="1"/>
          </p:nvPr>
        </p:nvSpPr>
        <p:spPr>
          <a:xfrm>
            <a:off x="838200" y="1334530"/>
            <a:ext cx="10515600" cy="4707496"/>
          </a:xfrm>
        </p:spPr>
        <p:txBody>
          <a:bodyPr>
            <a:normAutofit fontScale="92500" lnSpcReduction="10000"/>
          </a:bodyPr>
          <a:lstStyle/>
          <a:p>
            <a:pPr marL="0" indent="0" algn="ctr">
              <a:buNone/>
            </a:pPr>
            <a:r>
              <a:rPr lang="en-US" u="sng" dirty="0"/>
              <a:t>Art-horror </a:t>
            </a:r>
            <a:r>
              <a:rPr lang="en-US" dirty="0"/>
              <a:t>vs. </a:t>
            </a:r>
            <a:r>
              <a:rPr lang="en-US" u="sng" dirty="0"/>
              <a:t>Natural-horror</a:t>
            </a:r>
            <a:r>
              <a:rPr lang="en-US" dirty="0"/>
              <a:t>:</a:t>
            </a:r>
          </a:p>
          <a:p>
            <a:pPr marL="0" indent="0">
              <a:buNone/>
            </a:pPr>
            <a:r>
              <a:rPr lang="en-US" b="1" dirty="0"/>
              <a:t>Art-Horror </a:t>
            </a:r>
            <a:r>
              <a:rPr lang="en-US" dirty="0"/>
              <a:t>= cross-media genre/style in the category of art.</a:t>
            </a:r>
          </a:p>
          <a:p>
            <a:pPr marL="0" indent="0">
              <a:buNone/>
            </a:pPr>
            <a:r>
              <a:rPr lang="en-US" b="1" dirty="0"/>
              <a:t>Natural-Horror</a:t>
            </a:r>
            <a:r>
              <a:rPr lang="en-US" dirty="0"/>
              <a:t> = horrific real events or situations that do not fall into the category of art-horror.</a:t>
            </a:r>
          </a:p>
          <a:p>
            <a:pPr marL="0" indent="0" algn="ctr">
              <a:buNone/>
            </a:pPr>
            <a:r>
              <a:rPr lang="en-US" dirty="0"/>
              <a:t>Examples of Art-Horror:</a:t>
            </a:r>
          </a:p>
          <a:p>
            <a:pPr marL="0" indent="0" algn="ctr">
              <a:buNone/>
            </a:pPr>
            <a:r>
              <a:rPr lang="en-US" dirty="0"/>
              <a:t>Shockumentaries (</a:t>
            </a:r>
            <a:r>
              <a:rPr lang="en-US" i="1" dirty="0"/>
              <a:t>Faces of Death, Traces of Death</a:t>
            </a:r>
            <a:r>
              <a:rPr lang="en-US" dirty="0"/>
              <a:t>)</a:t>
            </a:r>
          </a:p>
          <a:p>
            <a:pPr marL="0" indent="0" algn="ctr">
              <a:buNone/>
            </a:pPr>
            <a:r>
              <a:rPr lang="en-US" dirty="0"/>
              <a:t>These include real footage of gruesome deaths, but the </a:t>
            </a:r>
            <a:r>
              <a:rPr lang="en-US" u="sng" dirty="0"/>
              <a:t>actual event</a:t>
            </a:r>
            <a:r>
              <a:rPr lang="en-US" dirty="0"/>
              <a:t> recorded in such footage constitutes Natural-Horror.</a:t>
            </a:r>
          </a:p>
          <a:p>
            <a:pPr marL="0" indent="0">
              <a:buNone/>
            </a:pPr>
            <a:r>
              <a:rPr lang="en-US" dirty="0"/>
              <a:t>Question for class: what explains the difference between </a:t>
            </a:r>
            <a:r>
              <a:rPr lang="en-US" u="sng" dirty="0"/>
              <a:t>real footage </a:t>
            </a:r>
            <a:r>
              <a:rPr lang="en-US" dirty="0"/>
              <a:t>of events that were </a:t>
            </a:r>
            <a:r>
              <a:rPr lang="en-US" i="1" dirty="0"/>
              <a:t>in themselves </a:t>
            </a:r>
            <a:r>
              <a:rPr lang="en-US" dirty="0"/>
              <a:t>Natural-Horror, and the status of </a:t>
            </a:r>
            <a:r>
              <a:rPr lang="en-US" i="1" dirty="0"/>
              <a:t>Faces of Death</a:t>
            </a:r>
            <a:r>
              <a:rPr lang="en-US" dirty="0"/>
              <a:t>?</a:t>
            </a:r>
          </a:p>
        </p:txBody>
      </p:sp>
    </p:spTree>
    <p:extLst>
      <p:ext uri="{BB962C8B-B14F-4D97-AF65-F5344CB8AC3E}">
        <p14:creationId xmlns:p14="http://schemas.microsoft.com/office/powerpoint/2010/main" val="192045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969125"/>
            <a:ext cx="10515600" cy="4801479"/>
          </a:xfrm>
        </p:spPr>
        <p:txBody>
          <a:bodyPr>
            <a:normAutofit fontScale="70000" lnSpcReduction="20000"/>
          </a:bodyPr>
          <a:lstStyle/>
          <a:p>
            <a:pPr marL="0" indent="0" algn="ctr">
              <a:buNone/>
            </a:pPr>
            <a:r>
              <a:rPr lang="en-US" sz="3400" b="1" dirty="0"/>
              <a:t>Carroll (NC)’s Theory (For us, this is Review)</a:t>
            </a:r>
          </a:p>
          <a:p>
            <a:pPr marL="0" indent="0">
              <a:lnSpc>
                <a:spcPts val="2400"/>
              </a:lnSpc>
              <a:buNone/>
            </a:pPr>
            <a:r>
              <a:rPr lang="en-US" sz="3100" dirty="0"/>
              <a:t>For NC, </a:t>
            </a:r>
            <a:r>
              <a:rPr lang="en-US" sz="3100" b="1" dirty="0"/>
              <a:t>art horror</a:t>
            </a:r>
            <a:r>
              <a:rPr lang="en-US" sz="3100" dirty="0"/>
              <a:t> = artworks that evoke “</a:t>
            </a:r>
            <a:r>
              <a:rPr lang="en-US" sz="3100" u="sng" dirty="0"/>
              <a:t>emotional reaction[s] [fear and disgust]</a:t>
            </a:r>
            <a:r>
              <a:rPr lang="en-US" sz="3100" dirty="0"/>
              <a:t> an audience is supposed to have when exposed to </a:t>
            </a:r>
            <a:r>
              <a:rPr lang="en-US" sz="3100" u="sng" dirty="0"/>
              <a:t>unnatural monsters</a:t>
            </a:r>
            <a:r>
              <a:rPr lang="en-US" sz="3100" dirty="0"/>
              <a:t>.” [p40Lb]</a:t>
            </a:r>
          </a:p>
          <a:p>
            <a:pPr marL="0" indent="0">
              <a:lnSpc>
                <a:spcPts val="2400"/>
              </a:lnSpc>
              <a:buNone/>
            </a:pPr>
            <a:r>
              <a:rPr lang="en-US" sz="3100" dirty="0"/>
              <a:t>“Unnatural Monsters” = a) the “actual existence of the monster is not supported by science; b) disgust/fear reactions to the monster are “due to their impurity” (where “impurity” = the creature’s violation of various natural features of the real world)</a:t>
            </a:r>
          </a:p>
          <a:p>
            <a:pPr marL="0" indent="0">
              <a:lnSpc>
                <a:spcPts val="2400"/>
              </a:lnSpc>
              <a:buNone/>
            </a:pPr>
            <a:r>
              <a:rPr lang="en-US" sz="3100" dirty="0"/>
              <a:t>	Example: </a:t>
            </a:r>
            <a:r>
              <a:rPr lang="en-US" sz="3100" u="sng" dirty="0"/>
              <a:t>zombies</a:t>
            </a:r>
            <a:r>
              <a:rPr lang="en-US" sz="3100" b="1" dirty="0"/>
              <a:t> </a:t>
            </a:r>
            <a:r>
              <a:rPr lang="en-US" sz="3100" dirty="0"/>
              <a:t>(because the dead </a:t>
            </a:r>
            <a:r>
              <a:rPr lang="en-US" sz="3100" i="1" dirty="0"/>
              <a:t>do not ‘walk the earth’</a:t>
            </a:r>
            <a:r>
              <a:rPr lang="en-US" sz="3100" dirty="0"/>
              <a:t>)</a:t>
            </a:r>
          </a:p>
          <a:p>
            <a:pPr marL="0" indent="0">
              <a:lnSpc>
                <a:spcPts val="2400"/>
              </a:lnSpc>
              <a:buNone/>
            </a:pPr>
            <a:r>
              <a:rPr lang="en-US" sz="3100" dirty="0"/>
              <a:t>“Emotional reactions” = “bodily agitations and modifications … that … are directed at objects…and are </a:t>
            </a:r>
            <a:r>
              <a:rPr lang="en-US" sz="3100" u="sng" dirty="0"/>
              <a:t>individuated and distinguished by a correlated cognitive component</a:t>
            </a:r>
            <a:r>
              <a:rPr lang="en-US" sz="3100" dirty="0"/>
              <a:t>.”</a:t>
            </a:r>
          </a:p>
          <a:p>
            <a:pPr marL="0" indent="0">
              <a:lnSpc>
                <a:spcPts val="2400"/>
              </a:lnSpc>
              <a:buNone/>
            </a:pPr>
            <a:r>
              <a:rPr lang="en-US" sz="3100" dirty="0"/>
              <a:t>Emotional reactions associated with </a:t>
            </a:r>
            <a:r>
              <a:rPr lang="en-US" sz="3100" u="sng" dirty="0"/>
              <a:t>horror</a:t>
            </a:r>
            <a:r>
              <a:rPr lang="en-US" sz="3100" dirty="0"/>
              <a:t> (fear/disgust) are only distinguished from </a:t>
            </a:r>
            <a:r>
              <a:rPr lang="en-US" sz="3100" u="sng" dirty="0"/>
              <a:t>non-horror</a:t>
            </a:r>
            <a:r>
              <a:rPr lang="en-US" sz="3100" dirty="0"/>
              <a:t> reactions (love/joy) by </a:t>
            </a:r>
            <a:r>
              <a:rPr lang="en-US" sz="3100" u="sng" dirty="0"/>
              <a:t>beliefs associated with the cause of the bodily agitation/modifications </a:t>
            </a:r>
            <a:r>
              <a:rPr lang="en-US" sz="3100" dirty="0"/>
              <a:t>(loved objects are </a:t>
            </a:r>
            <a:r>
              <a:rPr lang="en-US" sz="3100" u="sng" dirty="0"/>
              <a:t>attractive</a:t>
            </a:r>
            <a:r>
              <a:rPr lang="en-US" sz="3100" dirty="0"/>
              <a:t>, feared/disgusting objects are </a:t>
            </a:r>
            <a:r>
              <a:rPr lang="en-US" sz="3100" u="sng" dirty="0"/>
              <a:t>threatening/impure</a:t>
            </a:r>
            <a:r>
              <a:rPr lang="en-US" sz="3100" dirty="0"/>
              <a:t>)</a:t>
            </a:r>
          </a:p>
        </p:txBody>
      </p:sp>
    </p:spTree>
    <p:extLst>
      <p:ext uri="{BB962C8B-B14F-4D97-AF65-F5344CB8AC3E}">
        <p14:creationId xmlns:p14="http://schemas.microsoft.com/office/powerpoint/2010/main" val="159769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969125"/>
            <a:ext cx="10515600" cy="4801479"/>
          </a:xfrm>
        </p:spPr>
        <p:txBody>
          <a:bodyPr>
            <a:noAutofit/>
          </a:bodyPr>
          <a:lstStyle/>
          <a:p>
            <a:pPr marL="0" indent="0" algn="ctr">
              <a:lnSpc>
                <a:spcPts val="2400"/>
              </a:lnSpc>
              <a:buNone/>
            </a:pPr>
            <a:r>
              <a:rPr lang="en-US" sz="2400" b="1" dirty="0"/>
              <a:t>Objections to NC’s Theory</a:t>
            </a:r>
          </a:p>
          <a:p>
            <a:pPr marL="457200" indent="-457200">
              <a:lnSpc>
                <a:spcPts val="2400"/>
              </a:lnSpc>
              <a:buFont typeface="+mj-lt"/>
              <a:buAutoNum type="alphaUcPeriod"/>
            </a:pPr>
            <a:r>
              <a:rPr lang="en-US" sz="2400" dirty="0"/>
              <a:t>Films like </a:t>
            </a:r>
            <a:r>
              <a:rPr lang="en-US" sz="2400" i="1" dirty="0"/>
              <a:t>A Serbian Film </a:t>
            </a:r>
            <a:r>
              <a:rPr lang="en-US" sz="2400" dirty="0"/>
              <a:t>(2010) .in which there are scenes of explicit sex and decapitation, but none of the characters are ‘supernatural’.</a:t>
            </a:r>
          </a:p>
          <a:p>
            <a:pPr marL="457200" indent="-457200">
              <a:lnSpc>
                <a:spcPts val="2400"/>
              </a:lnSpc>
              <a:buFont typeface="+mj-lt"/>
              <a:buAutoNum type="alphaUcPeriod"/>
            </a:pPr>
            <a:r>
              <a:rPr lang="en-US" sz="2400" dirty="0"/>
              <a:t>Multiple examples of films that lack monsters but are regarded by viewers as horror films: Shockumentaries like </a:t>
            </a:r>
            <a:r>
              <a:rPr lang="en-US" sz="2400" i="1" dirty="0"/>
              <a:t>Traces of Death</a:t>
            </a:r>
            <a:r>
              <a:rPr lang="en-US" sz="2400" dirty="0"/>
              <a:t>, or art films like </a:t>
            </a:r>
            <a:r>
              <a:rPr lang="en-US" sz="2400" dirty="0" err="1"/>
              <a:t>Tarkovski’s</a:t>
            </a:r>
            <a:r>
              <a:rPr lang="en-US" sz="2400" dirty="0"/>
              <a:t> </a:t>
            </a:r>
            <a:r>
              <a:rPr lang="en-US" sz="2400" i="1" dirty="0"/>
              <a:t>Stalker</a:t>
            </a:r>
            <a:r>
              <a:rPr lang="en-US" sz="2400" dirty="0"/>
              <a:t>.</a:t>
            </a:r>
          </a:p>
          <a:p>
            <a:pPr marL="457200" indent="-457200">
              <a:lnSpc>
                <a:spcPts val="2400"/>
              </a:lnSpc>
              <a:buFont typeface="+mj-lt"/>
              <a:buAutoNum type="alphaUcPeriod"/>
            </a:pPr>
            <a:r>
              <a:rPr lang="en-US" sz="2400" dirty="0"/>
              <a:t>Paintings like Francis Bacon’s, music from death metal bands like Carcass, Cannibal Corpse, Mayhem (music is especially resistant to NC’s theory because music is “not representational” and hence cannot actually </a:t>
            </a:r>
            <a:r>
              <a:rPr lang="en-US" sz="2400" i="1" u="sng" dirty="0"/>
              <a:t>include a monster</a:t>
            </a:r>
            <a:r>
              <a:rPr lang="en-US" sz="2400" dirty="0"/>
              <a:t> the way a film or literary fiction can).</a:t>
            </a:r>
          </a:p>
          <a:p>
            <a:pPr marL="0" indent="0" algn="ctr">
              <a:lnSpc>
                <a:spcPts val="2400"/>
              </a:lnSpc>
              <a:buNone/>
            </a:pPr>
            <a:r>
              <a:rPr lang="en-US" sz="2400" u="sng" dirty="0"/>
              <a:t>What Saves NC’s Theory</a:t>
            </a:r>
          </a:p>
          <a:p>
            <a:pPr marL="0" indent="0" algn="ctr">
              <a:lnSpc>
                <a:spcPts val="2400"/>
              </a:lnSpc>
              <a:buNone/>
            </a:pPr>
            <a:r>
              <a:rPr lang="en-US" sz="2400" dirty="0"/>
              <a:t>It covers a subset of Art-Horror films very well</a:t>
            </a:r>
          </a:p>
          <a:p>
            <a:pPr marL="0" indent="0" algn="ctr">
              <a:lnSpc>
                <a:spcPts val="2400"/>
              </a:lnSpc>
              <a:spcBef>
                <a:spcPts val="0"/>
              </a:spcBef>
              <a:buNone/>
            </a:pPr>
            <a:r>
              <a:rPr lang="en-US" sz="2400" dirty="0"/>
              <a:t>(</a:t>
            </a:r>
            <a:r>
              <a:rPr lang="en-US" sz="2400" i="1" dirty="0"/>
              <a:t>Alien, The Fly, The Thing</a:t>
            </a:r>
            <a:r>
              <a:rPr lang="en-US" sz="2400" dirty="0"/>
              <a:t>, </a:t>
            </a:r>
            <a:r>
              <a:rPr lang="en-US" sz="2400" i="1" dirty="0"/>
              <a:t>The Host</a:t>
            </a:r>
            <a:r>
              <a:rPr lang="en-US" sz="2400" dirty="0"/>
              <a:t>).</a:t>
            </a:r>
          </a:p>
        </p:txBody>
      </p:sp>
    </p:spTree>
    <p:extLst>
      <p:ext uri="{BB962C8B-B14F-4D97-AF65-F5344CB8AC3E}">
        <p14:creationId xmlns:p14="http://schemas.microsoft.com/office/powerpoint/2010/main" val="203881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9782-3898-4ADE-8DAF-2EA62DEF227B}"/>
              </a:ext>
            </a:extLst>
          </p:cNvPr>
          <p:cNvSpPr>
            <a:spLocks noGrp="1"/>
          </p:cNvSpPr>
          <p:nvPr>
            <p:ph type="title"/>
          </p:nvPr>
        </p:nvSpPr>
        <p:spPr/>
        <p:txBody>
          <a:bodyPr>
            <a:normAutofit fontScale="90000"/>
          </a:bodyPr>
          <a:lstStyle/>
          <a:p>
            <a:pPr algn="ctr"/>
            <a:r>
              <a:rPr lang="en-US" sz="3600" b="1" dirty="0"/>
              <a:t>II. Moods (AS’s alternative account of Horror)</a:t>
            </a:r>
            <a:br>
              <a:rPr lang="en-US" sz="3600" b="1" dirty="0"/>
            </a:br>
            <a:r>
              <a:rPr lang="en-US" sz="2700" b="1" u="sng" dirty="0"/>
              <a:t>Moods vs. Emotional States</a:t>
            </a:r>
            <a:r>
              <a:rPr lang="en-US" sz="2700" b="1" dirty="0"/>
              <a:t/>
            </a:r>
            <a:br>
              <a:rPr lang="en-US" sz="2700" b="1" dirty="0"/>
            </a:br>
            <a:r>
              <a:rPr lang="en-US" sz="2700" b="1" i="1" dirty="0"/>
              <a:t>Some Examples</a:t>
            </a:r>
            <a:endParaRPr lang="en-US" sz="2700" b="1" i="1" u="sng" dirty="0"/>
          </a:p>
        </p:txBody>
      </p:sp>
      <p:sp>
        <p:nvSpPr>
          <p:cNvPr id="3" name="Text Placeholder 2">
            <a:extLst>
              <a:ext uri="{FF2B5EF4-FFF2-40B4-BE49-F238E27FC236}">
                <a16:creationId xmlns:a16="http://schemas.microsoft.com/office/drawing/2014/main" id="{4FCB5467-BE9D-4B8F-B8A2-429AEC9C5A35}"/>
              </a:ext>
            </a:extLst>
          </p:cNvPr>
          <p:cNvSpPr>
            <a:spLocks noGrp="1"/>
          </p:cNvSpPr>
          <p:nvPr>
            <p:ph type="body" idx="1"/>
          </p:nvPr>
        </p:nvSpPr>
        <p:spPr>
          <a:xfrm>
            <a:off x="839788" y="1681163"/>
            <a:ext cx="5157787" cy="468913"/>
          </a:xfrm>
        </p:spPr>
        <p:txBody>
          <a:bodyPr/>
          <a:lstStyle/>
          <a:p>
            <a:pPr algn="ctr"/>
            <a:r>
              <a:rPr lang="en-US" dirty="0"/>
              <a:t>Moods</a:t>
            </a:r>
          </a:p>
        </p:txBody>
      </p:sp>
      <p:sp>
        <p:nvSpPr>
          <p:cNvPr id="4" name="Content Placeholder 3">
            <a:extLst>
              <a:ext uri="{FF2B5EF4-FFF2-40B4-BE49-F238E27FC236}">
                <a16:creationId xmlns:a16="http://schemas.microsoft.com/office/drawing/2014/main" id="{8DF2CC6A-7E29-454C-AA4A-5F87098BF3E0}"/>
              </a:ext>
            </a:extLst>
          </p:cNvPr>
          <p:cNvSpPr>
            <a:spLocks noGrp="1"/>
          </p:cNvSpPr>
          <p:nvPr>
            <p:ph sz="half" idx="2"/>
          </p:nvPr>
        </p:nvSpPr>
        <p:spPr>
          <a:xfrm>
            <a:off x="1452133" y="2245841"/>
            <a:ext cx="3933096" cy="1078384"/>
          </a:xfrm>
        </p:spPr>
        <p:txBody>
          <a:bodyPr>
            <a:normAutofit/>
          </a:bodyPr>
          <a:lstStyle/>
          <a:p>
            <a:pPr marL="0" indent="0">
              <a:lnSpc>
                <a:spcPts val="2400"/>
              </a:lnSpc>
              <a:spcBef>
                <a:spcPts val="0"/>
              </a:spcBef>
              <a:buNone/>
            </a:pPr>
            <a:r>
              <a:rPr lang="en-US" sz="2400" dirty="0"/>
              <a:t>Depression, elation, anxiety</a:t>
            </a:r>
          </a:p>
          <a:p>
            <a:pPr marL="0" indent="0">
              <a:lnSpc>
                <a:spcPts val="2400"/>
              </a:lnSpc>
              <a:spcBef>
                <a:spcPts val="0"/>
              </a:spcBef>
              <a:buNone/>
            </a:pPr>
            <a:r>
              <a:rPr lang="en-US" sz="2400" dirty="0"/>
              <a:t>Feeling content</a:t>
            </a:r>
          </a:p>
        </p:txBody>
      </p:sp>
      <p:sp>
        <p:nvSpPr>
          <p:cNvPr id="5" name="Text Placeholder 4">
            <a:extLst>
              <a:ext uri="{FF2B5EF4-FFF2-40B4-BE49-F238E27FC236}">
                <a16:creationId xmlns:a16="http://schemas.microsoft.com/office/drawing/2014/main" id="{F532A509-EA23-430E-AA52-3DC8D812D9CE}"/>
              </a:ext>
            </a:extLst>
          </p:cNvPr>
          <p:cNvSpPr>
            <a:spLocks noGrp="1"/>
          </p:cNvSpPr>
          <p:nvPr>
            <p:ph type="body" sz="quarter" idx="3"/>
          </p:nvPr>
        </p:nvSpPr>
        <p:spPr>
          <a:xfrm>
            <a:off x="6172200" y="1681163"/>
            <a:ext cx="5183188" cy="468913"/>
          </a:xfrm>
        </p:spPr>
        <p:txBody>
          <a:bodyPr/>
          <a:lstStyle/>
          <a:p>
            <a:pPr algn="ctr"/>
            <a:r>
              <a:rPr lang="en-US" dirty="0"/>
              <a:t>Emotional States</a:t>
            </a:r>
          </a:p>
        </p:txBody>
      </p:sp>
      <p:sp>
        <p:nvSpPr>
          <p:cNvPr id="6" name="Content Placeholder 5">
            <a:extLst>
              <a:ext uri="{FF2B5EF4-FFF2-40B4-BE49-F238E27FC236}">
                <a16:creationId xmlns:a16="http://schemas.microsoft.com/office/drawing/2014/main" id="{3D11A0B9-1113-49CB-B05C-847FE515C298}"/>
              </a:ext>
            </a:extLst>
          </p:cNvPr>
          <p:cNvSpPr>
            <a:spLocks noGrp="1"/>
          </p:cNvSpPr>
          <p:nvPr>
            <p:ph sz="quarter" idx="4"/>
          </p:nvPr>
        </p:nvSpPr>
        <p:spPr>
          <a:xfrm>
            <a:off x="7481147" y="2230396"/>
            <a:ext cx="2565293" cy="961039"/>
          </a:xfrm>
        </p:spPr>
        <p:txBody>
          <a:bodyPr>
            <a:normAutofit/>
          </a:bodyPr>
          <a:lstStyle/>
          <a:p>
            <a:pPr marL="0" indent="0">
              <a:lnSpc>
                <a:spcPts val="2400"/>
              </a:lnSpc>
              <a:spcBef>
                <a:spcPts val="0"/>
              </a:spcBef>
              <a:buNone/>
            </a:pPr>
            <a:r>
              <a:rPr lang="en-US" sz="2400" dirty="0"/>
              <a:t>Hate, fear, anger</a:t>
            </a:r>
          </a:p>
          <a:p>
            <a:pPr marL="0" indent="0">
              <a:lnSpc>
                <a:spcPts val="2400"/>
              </a:lnSpc>
              <a:spcBef>
                <a:spcPts val="0"/>
              </a:spcBef>
              <a:buNone/>
            </a:pPr>
            <a:r>
              <a:rPr lang="en-US" sz="2400" dirty="0"/>
              <a:t>Love</a:t>
            </a:r>
          </a:p>
        </p:txBody>
      </p:sp>
      <p:sp>
        <p:nvSpPr>
          <p:cNvPr id="7" name="TextBox 6">
            <a:extLst>
              <a:ext uri="{FF2B5EF4-FFF2-40B4-BE49-F238E27FC236}">
                <a16:creationId xmlns:a16="http://schemas.microsoft.com/office/drawing/2014/main" id="{F60317F2-63C0-457A-8EE8-EEBDE2CFB580}"/>
              </a:ext>
            </a:extLst>
          </p:cNvPr>
          <p:cNvSpPr txBox="1"/>
          <p:nvPr/>
        </p:nvSpPr>
        <p:spPr>
          <a:xfrm>
            <a:off x="4355598" y="3419990"/>
            <a:ext cx="3277601" cy="461665"/>
          </a:xfrm>
          <a:prstGeom prst="rect">
            <a:avLst/>
          </a:prstGeom>
          <a:noFill/>
        </p:spPr>
        <p:txBody>
          <a:bodyPr wrap="square" rtlCol="0">
            <a:spAutoFit/>
          </a:bodyPr>
          <a:lstStyle/>
          <a:p>
            <a:pPr algn="ctr"/>
            <a:r>
              <a:rPr lang="en-US" sz="2400" i="1" dirty="0"/>
              <a:t>Differentiating Features</a:t>
            </a:r>
          </a:p>
        </p:txBody>
      </p:sp>
      <p:sp>
        <p:nvSpPr>
          <p:cNvPr id="8" name="TextBox 7">
            <a:extLst>
              <a:ext uri="{FF2B5EF4-FFF2-40B4-BE49-F238E27FC236}">
                <a16:creationId xmlns:a16="http://schemas.microsoft.com/office/drawing/2014/main" id="{BB2DE512-9154-4574-AAB4-C4C64DD6F8FB}"/>
              </a:ext>
            </a:extLst>
          </p:cNvPr>
          <p:cNvSpPr txBox="1"/>
          <p:nvPr/>
        </p:nvSpPr>
        <p:spPr>
          <a:xfrm>
            <a:off x="1408675" y="4110210"/>
            <a:ext cx="4020011" cy="1635512"/>
          </a:xfrm>
          <a:prstGeom prst="rect">
            <a:avLst/>
          </a:prstGeom>
          <a:noFill/>
        </p:spPr>
        <p:txBody>
          <a:bodyPr wrap="none" rtlCol="0">
            <a:spAutoFit/>
          </a:bodyPr>
          <a:lstStyle/>
          <a:p>
            <a:pPr>
              <a:lnSpc>
                <a:spcPts val="2400"/>
              </a:lnSpc>
            </a:pPr>
            <a:r>
              <a:rPr lang="en-US" sz="2400" dirty="0"/>
              <a:t>Not object-oriented</a:t>
            </a:r>
          </a:p>
          <a:p>
            <a:pPr>
              <a:lnSpc>
                <a:spcPts val="2400"/>
              </a:lnSpc>
            </a:pPr>
            <a:r>
              <a:rPr lang="en-US" sz="2400" dirty="0"/>
              <a:t>Longer-lasting</a:t>
            </a:r>
          </a:p>
          <a:p>
            <a:pPr>
              <a:lnSpc>
                <a:spcPts val="2400"/>
              </a:lnSpc>
            </a:pPr>
            <a:r>
              <a:rPr lang="en-US" sz="2400" dirty="0"/>
              <a:t>“background states”</a:t>
            </a:r>
          </a:p>
          <a:p>
            <a:pPr>
              <a:lnSpc>
                <a:spcPts val="2400"/>
              </a:lnSpc>
            </a:pPr>
            <a:r>
              <a:rPr lang="en-US" sz="2400" dirty="0"/>
              <a:t>Preparatory states orienting us</a:t>
            </a:r>
          </a:p>
          <a:p>
            <a:pPr>
              <a:lnSpc>
                <a:spcPts val="2400"/>
              </a:lnSpc>
            </a:pPr>
            <a:r>
              <a:rPr lang="en-US" sz="2400" dirty="0"/>
              <a:t>toward a particular emotion</a:t>
            </a:r>
          </a:p>
        </p:txBody>
      </p:sp>
      <p:sp>
        <p:nvSpPr>
          <p:cNvPr id="9" name="TextBox 8">
            <a:extLst>
              <a:ext uri="{FF2B5EF4-FFF2-40B4-BE49-F238E27FC236}">
                <a16:creationId xmlns:a16="http://schemas.microsoft.com/office/drawing/2014/main" id="{F1AC5666-A796-44CA-8843-32EC4B99C52E}"/>
              </a:ext>
            </a:extLst>
          </p:cNvPr>
          <p:cNvSpPr txBox="1"/>
          <p:nvPr/>
        </p:nvSpPr>
        <p:spPr>
          <a:xfrm>
            <a:off x="7545062" y="4197945"/>
            <a:ext cx="2437462" cy="1019959"/>
          </a:xfrm>
          <a:prstGeom prst="rect">
            <a:avLst/>
          </a:prstGeom>
          <a:noFill/>
        </p:spPr>
        <p:txBody>
          <a:bodyPr wrap="none" rtlCol="0">
            <a:spAutoFit/>
          </a:bodyPr>
          <a:lstStyle/>
          <a:p>
            <a:pPr>
              <a:lnSpc>
                <a:spcPts val="2400"/>
              </a:lnSpc>
            </a:pPr>
            <a:r>
              <a:rPr lang="en-US" sz="2400" dirty="0"/>
              <a:t>Object-oriented</a:t>
            </a:r>
          </a:p>
          <a:p>
            <a:pPr>
              <a:lnSpc>
                <a:spcPts val="2400"/>
              </a:lnSpc>
            </a:pPr>
            <a:r>
              <a:rPr lang="en-US" sz="2400" dirty="0"/>
              <a:t>Hate, fear, anger</a:t>
            </a:r>
          </a:p>
          <a:p>
            <a:pPr>
              <a:lnSpc>
                <a:spcPts val="2400"/>
              </a:lnSpc>
            </a:pPr>
            <a:r>
              <a:rPr lang="en-US" sz="2400" dirty="0"/>
              <a:t>Foreground states</a:t>
            </a:r>
          </a:p>
        </p:txBody>
      </p:sp>
    </p:spTree>
    <p:extLst>
      <p:ext uri="{BB962C8B-B14F-4D97-AF65-F5344CB8AC3E}">
        <p14:creationId xmlns:p14="http://schemas.microsoft.com/office/powerpoint/2010/main" val="3196986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627562"/>
            <a:ext cx="10515600" cy="3602875"/>
          </a:xfrm>
        </p:spPr>
        <p:txBody>
          <a:bodyPr>
            <a:normAutofit/>
          </a:bodyPr>
          <a:lstStyle/>
          <a:p>
            <a:pPr marL="0" indent="0" algn="ctr">
              <a:buNone/>
            </a:pPr>
            <a:r>
              <a:rPr lang="en-US" sz="2400" b="1" dirty="0"/>
              <a:t>Moods vs. Emotional States (cont’d)</a:t>
            </a:r>
          </a:p>
          <a:p>
            <a:pPr marL="0" indent="0">
              <a:lnSpc>
                <a:spcPts val="2400"/>
              </a:lnSpc>
              <a:buNone/>
            </a:pPr>
            <a:r>
              <a:rPr lang="en-US" sz="2400" dirty="0"/>
              <a:t>AS thinks that the ‘preparatory’ function of mood states captures an important contribution of moods generated by Art-Horror: </a:t>
            </a:r>
          </a:p>
          <a:p>
            <a:pPr marL="0" indent="0">
              <a:lnSpc>
                <a:spcPts val="2400"/>
              </a:lnSpc>
              <a:buNone/>
            </a:pPr>
            <a:r>
              <a:rPr lang="en-US" sz="2400" dirty="0"/>
              <a:t>“to set the ‘affective’ background of the spectator for what is to follow.”[p42Rt]</a:t>
            </a:r>
          </a:p>
          <a:p>
            <a:pPr marL="0" indent="0">
              <a:buNone/>
            </a:pPr>
            <a:r>
              <a:rPr lang="en-US" sz="2400" dirty="0"/>
              <a:t>The background affective state includes fear and/or disgust, but it also creates an </a:t>
            </a:r>
            <a:r>
              <a:rPr lang="en-US" sz="2400" b="1" u="sng" dirty="0"/>
              <a:t>atmosphere of tension</a:t>
            </a:r>
            <a:r>
              <a:rPr lang="en-US" sz="2400" dirty="0"/>
              <a:t>.</a:t>
            </a:r>
          </a:p>
          <a:p>
            <a:pPr marL="0" indent="0">
              <a:lnSpc>
                <a:spcPts val="2400"/>
              </a:lnSpc>
              <a:buNone/>
            </a:pPr>
            <a:r>
              <a:rPr lang="en-US" sz="2400" dirty="0" err="1"/>
              <a:t>Pylyshyn</a:t>
            </a:r>
            <a:r>
              <a:rPr lang="en-US" sz="2400" dirty="0"/>
              <a:t> &amp; Sizer: </a:t>
            </a:r>
            <a:r>
              <a:rPr lang="en-US" sz="2400" u="sng" dirty="0"/>
              <a:t>moods</a:t>
            </a:r>
            <a:r>
              <a:rPr lang="en-US" sz="2400" dirty="0"/>
              <a:t> not only prepare us for certain emotions, they change “how we characterize things” (JP: so a </a:t>
            </a:r>
            <a:r>
              <a:rPr lang="en-US" sz="2400" u="sng" dirty="0"/>
              <a:t>mood</a:t>
            </a:r>
            <a:r>
              <a:rPr lang="en-US" sz="2400" dirty="0"/>
              <a:t> can set in motion a </a:t>
            </a:r>
            <a:r>
              <a:rPr lang="en-US" sz="2400" u="sng" dirty="0"/>
              <a:t>cognitive change reflected in resulting expectations/interpretations of events</a:t>
            </a:r>
            <a:r>
              <a:rPr lang="en-US" sz="2400" dirty="0"/>
              <a:t>. [p42Rm/b]</a:t>
            </a:r>
          </a:p>
        </p:txBody>
      </p:sp>
    </p:spTree>
    <p:extLst>
      <p:ext uri="{BB962C8B-B14F-4D97-AF65-F5344CB8AC3E}">
        <p14:creationId xmlns:p14="http://schemas.microsoft.com/office/powerpoint/2010/main" val="121035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E398-CBA3-44B4-929C-5F65683447D9}"/>
              </a:ext>
            </a:extLst>
          </p:cNvPr>
          <p:cNvSpPr>
            <a:spLocks noGrp="1"/>
          </p:cNvSpPr>
          <p:nvPr>
            <p:ph type="title"/>
          </p:nvPr>
        </p:nvSpPr>
        <p:spPr>
          <a:xfrm>
            <a:off x="838200" y="365125"/>
            <a:ext cx="10515600" cy="969405"/>
          </a:xfrm>
        </p:spPr>
        <p:txBody>
          <a:bodyPr>
            <a:normAutofit/>
          </a:bodyPr>
          <a:lstStyle/>
          <a:p>
            <a:pPr algn="ctr"/>
            <a:r>
              <a:rPr lang="en-US" sz="3600" b="1" dirty="0"/>
              <a:t>III. Horror and H-mood</a:t>
            </a:r>
          </a:p>
        </p:txBody>
      </p:sp>
      <p:sp>
        <p:nvSpPr>
          <p:cNvPr id="3" name="Content Placeholder 2">
            <a:extLst>
              <a:ext uri="{FF2B5EF4-FFF2-40B4-BE49-F238E27FC236}">
                <a16:creationId xmlns:a16="http://schemas.microsoft.com/office/drawing/2014/main" id="{1980B232-DB7F-4D55-81A9-1CE85FE2F4B6}"/>
              </a:ext>
            </a:extLst>
          </p:cNvPr>
          <p:cNvSpPr>
            <a:spLocks noGrp="1"/>
          </p:cNvSpPr>
          <p:nvPr>
            <p:ph idx="1"/>
          </p:nvPr>
        </p:nvSpPr>
        <p:spPr>
          <a:xfrm>
            <a:off x="838200" y="1334530"/>
            <a:ext cx="10515600" cy="4707496"/>
          </a:xfrm>
        </p:spPr>
        <p:txBody>
          <a:bodyPr>
            <a:normAutofit/>
          </a:bodyPr>
          <a:lstStyle/>
          <a:p>
            <a:pPr marL="0" indent="0" algn="ctr">
              <a:buNone/>
            </a:pPr>
            <a:r>
              <a:rPr lang="en-US" sz="2400" u="sng" dirty="0"/>
              <a:t>AS’s Theory of Art-Horror</a:t>
            </a:r>
            <a:r>
              <a:rPr lang="en-US" sz="2400" dirty="0"/>
              <a:t>:</a:t>
            </a:r>
          </a:p>
          <a:p>
            <a:pPr marL="0" indent="0">
              <a:buNone/>
            </a:pPr>
            <a:r>
              <a:rPr lang="en-US" sz="2400" dirty="0"/>
              <a:t>“Work </a:t>
            </a:r>
            <a:r>
              <a:rPr lang="en-US" sz="2400" i="1" dirty="0"/>
              <a:t>w</a:t>
            </a:r>
            <a:r>
              <a:rPr lang="en-US" sz="2400" dirty="0"/>
              <a:t> is an instance of Art-Horror </a:t>
            </a:r>
            <a:r>
              <a:rPr lang="en-US" sz="2400" dirty="0" err="1"/>
              <a:t>iff</a:t>
            </a:r>
            <a:r>
              <a:rPr lang="en-US" sz="2400" dirty="0"/>
              <a:t>. </a:t>
            </a:r>
            <a:r>
              <a:rPr lang="en-US" sz="2400" i="1" dirty="0"/>
              <a:t>w </a:t>
            </a:r>
            <a:r>
              <a:rPr lang="en-US" sz="2400" dirty="0"/>
              <a:t>is designed to evoke a specific H-mood using the artistic means peculiar to the form of art to which </a:t>
            </a:r>
            <a:r>
              <a:rPr lang="en-US" sz="2400" i="1" dirty="0"/>
              <a:t>w </a:t>
            </a:r>
            <a:r>
              <a:rPr lang="en-US" sz="2400" dirty="0"/>
              <a:t>belongs.”</a:t>
            </a:r>
          </a:p>
          <a:p>
            <a:pPr marL="0" indent="0">
              <a:buNone/>
            </a:pPr>
            <a:r>
              <a:rPr lang="en-US" sz="2400" dirty="0"/>
              <a:t>H-mood = “[a mood] evoked in representational arts by a morbid attention toward (principally) death, murder, and evil…” [p43Lt/m])</a:t>
            </a:r>
          </a:p>
          <a:p>
            <a:pPr marL="0" indent="0" algn="ctr">
              <a:buNone/>
            </a:pPr>
            <a:r>
              <a:rPr lang="en-US" sz="2400" u="sng" dirty="0"/>
              <a:t>According to AS, how do Art-Horror Films generate H-moods</a:t>
            </a:r>
            <a:r>
              <a:rPr lang="en-US" sz="2400" dirty="0"/>
              <a:t>?</a:t>
            </a:r>
          </a:p>
          <a:p>
            <a:pPr marL="0" indent="0">
              <a:buNone/>
            </a:pPr>
            <a:r>
              <a:rPr lang="en-US" sz="2400" dirty="0"/>
              <a:t>Answer: primarily through </a:t>
            </a:r>
            <a:r>
              <a:rPr lang="en-US" sz="2400" i="1" dirty="0"/>
              <a:t>mise-</a:t>
            </a:r>
            <a:r>
              <a:rPr lang="en-US" sz="2400" i="1" dirty="0" err="1"/>
              <a:t>en</a:t>
            </a:r>
            <a:r>
              <a:rPr lang="en-US" sz="2400" i="1" dirty="0"/>
              <a:t>-scène</a:t>
            </a:r>
            <a:r>
              <a:rPr lang="en-US" sz="2400" dirty="0"/>
              <a:t> (=”the setting or surroundings of an even or action”) </a:t>
            </a:r>
          </a:p>
          <a:p>
            <a:pPr marL="0" indent="0">
              <a:buNone/>
            </a:pPr>
            <a:r>
              <a:rPr lang="en-US" sz="2400" dirty="0"/>
              <a:t>AS thinks this is crucial since this generates so much of the </a:t>
            </a:r>
            <a:r>
              <a:rPr lang="en-US" sz="2400" b="1" dirty="0"/>
              <a:t>tone</a:t>
            </a:r>
            <a:r>
              <a:rPr lang="en-US" sz="2400" dirty="0"/>
              <a:t> of a film, and obviously </a:t>
            </a:r>
            <a:r>
              <a:rPr lang="en-US" sz="2400" b="1" dirty="0"/>
              <a:t>tone </a:t>
            </a:r>
            <a:r>
              <a:rPr lang="en-US" sz="2400" dirty="0"/>
              <a:t>directly generates </a:t>
            </a:r>
            <a:r>
              <a:rPr lang="en-US" sz="2400" b="1" dirty="0"/>
              <a:t>mood</a:t>
            </a:r>
            <a:r>
              <a:rPr lang="en-US" sz="2400" dirty="0"/>
              <a:t> insofar as mood is as much </a:t>
            </a:r>
            <a:r>
              <a:rPr lang="en-US" sz="2400" u="sng" dirty="0"/>
              <a:t>affective atmosphere</a:t>
            </a:r>
            <a:r>
              <a:rPr lang="en-US" sz="2400" dirty="0"/>
              <a:t> as anything else.</a:t>
            </a:r>
          </a:p>
        </p:txBody>
      </p:sp>
    </p:spTree>
    <p:extLst>
      <p:ext uri="{BB962C8B-B14F-4D97-AF65-F5344CB8AC3E}">
        <p14:creationId xmlns:p14="http://schemas.microsoft.com/office/powerpoint/2010/main" val="48242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2026</Words>
  <Application>Microsoft Office PowerPoint</Application>
  <PresentationFormat>Widescreen</PresentationFormat>
  <Paragraphs>129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“Horror and Mood”</vt:lpstr>
      <vt:lpstr>Introduction</vt:lpstr>
      <vt:lpstr>PowerPoint Presentation</vt:lpstr>
      <vt:lpstr>I. Art Horror and Monsters</vt:lpstr>
      <vt:lpstr>PowerPoint Presentation</vt:lpstr>
      <vt:lpstr>PowerPoint Presentation</vt:lpstr>
      <vt:lpstr>II. Moods (AS’s alternative account of Horror) Moods vs. Emotional States Some Examples</vt:lpstr>
      <vt:lpstr>PowerPoint Presentation</vt:lpstr>
      <vt:lpstr>III. Horror and H-mood</vt:lpstr>
      <vt:lpstr>PowerPoint Presentation</vt:lpstr>
      <vt:lpstr>PowerPoint Presentation</vt:lpstr>
      <vt:lpstr>PowerPoint Presentation</vt:lpstr>
      <vt:lpstr>PowerPoint Presentation</vt:lpstr>
      <vt:lpstr>PowerPoint Presentation</vt:lpstr>
      <vt:lpstr>PowerPoint Presentation</vt:lpstr>
      <vt:lpstr>“Why Horror?”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“Horror and Mood”</dc:title>
  <dc:creator>Jason Potter</dc:creator>
  <cp:lastModifiedBy>Jason Potter</cp:lastModifiedBy>
  <cp:revision>53</cp:revision>
  <dcterms:created xsi:type="dcterms:W3CDTF">2022-10-17T13:18:15Z</dcterms:created>
  <dcterms:modified xsi:type="dcterms:W3CDTF">2022-10-19T16:01:01Z</dcterms:modified>
</cp:coreProperties>
</file>